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tags/tag5.xml" ContentType="application/vnd.openxmlformats-officedocument.presentationml.tags+xml"/>
  <Override PartName="/ppt/notesSlides/notesSlide6.xml" ContentType="application/vnd.openxmlformats-officedocument.presentationml.notesSlide+xml"/>
  <Override PartName="/ppt/tags/tag6.xml" ContentType="application/vnd.openxmlformats-officedocument.presentationml.tags+xml"/>
  <Override PartName="/ppt/notesSlides/notesSlide7.xml" ContentType="application/vnd.openxmlformats-officedocument.presentationml.notesSlide+xml"/>
  <Override PartName="/ppt/tags/tag7.xml" ContentType="application/vnd.openxmlformats-officedocument.presentationml.tags+xml"/>
  <Override PartName="/ppt/notesSlides/notesSlide8.xml" ContentType="application/vnd.openxmlformats-officedocument.presentationml.notesSlide+xml"/>
  <Override PartName="/ppt/tags/tag8.xml" ContentType="application/vnd.openxmlformats-officedocument.presentationml.tags+xml"/>
  <Override PartName="/ppt/notesSlides/notesSlide9.xml" ContentType="application/vnd.openxmlformats-officedocument.presentationml.notesSlide+xml"/>
  <Override PartName="/ppt/tags/tag9.xml" ContentType="application/vnd.openxmlformats-officedocument.presentationml.tags+xml"/>
  <Override PartName="/ppt/notesSlides/notesSlide10.xml" ContentType="application/vnd.openxmlformats-officedocument.presentationml.notesSlide+xml"/>
  <Override PartName="/ppt/tags/tag10.xml" ContentType="application/vnd.openxmlformats-officedocument.presentationml.tags+xml"/>
  <Override PartName="/ppt/notesSlides/notesSlide11.xml" ContentType="application/vnd.openxmlformats-officedocument.presentationml.notesSlide+xml"/>
  <Override PartName="/ppt/tags/tag11.xml" ContentType="application/vnd.openxmlformats-officedocument.presentationml.tags+xml"/>
  <Override PartName="/ppt/notesSlides/notesSlide12.xml" ContentType="application/vnd.openxmlformats-officedocument.presentationml.notesSlide+xml"/>
  <Override PartName="/ppt/tags/tag12.xml" ContentType="application/vnd.openxmlformats-officedocument.presentationml.tags+xml"/>
  <Override PartName="/ppt/notesSlides/notesSlide13.xml" ContentType="application/vnd.openxmlformats-officedocument.presentationml.notesSlide+xml"/>
  <Override PartName="/ppt/tags/tag13.xml" ContentType="application/vnd.openxmlformats-officedocument.presentationml.tags+xml"/>
  <Override PartName="/ppt/notesSlides/notesSlide14.xml" ContentType="application/vnd.openxmlformats-officedocument.presentationml.notesSlide+xml"/>
  <Override PartName="/ppt/tags/tag14.xml" ContentType="application/vnd.openxmlformats-officedocument.presentationml.tags+xml"/>
  <Override PartName="/ppt/notesSlides/notesSlide15.xml" ContentType="application/vnd.openxmlformats-officedocument.presentationml.notesSlide+xml"/>
  <Override PartName="/ppt/tags/tag15.xml" ContentType="application/vnd.openxmlformats-officedocument.presentationml.tags+xml"/>
  <Override PartName="/ppt/notesSlides/notesSlide16.xml" ContentType="application/vnd.openxmlformats-officedocument.presentationml.notesSlide+xml"/>
  <Override PartName="/ppt/tags/tag16.xml" ContentType="application/vnd.openxmlformats-officedocument.presentationml.tags+xml"/>
  <Override PartName="/ppt/notesSlides/notesSlide17.xml" ContentType="application/vnd.openxmlformats-officedocument.presentationml.notesSlide+xml"/>
  <Override PartName="/ppt/tags/tag17.xml" ContentType="application/vnd.openxmlformats-officedocument.presentationml.tags+xml"/>
  <Override PartName="/ppt/notesSlides/notesSlide18.xml" ContentType="application/vnd.openxmlformats-officedocument.presentationml.notesSlide+xml"/>
  <Override PartName="/ppt/tags/tag18.xml" ContentType="application/vnd.openxmlformats-officedocument.presentationml.tags+xml"/>
  <Override PartName="/ppt/notesSlides/notesSlide19.xml" ContentType="application/vnd.openxmlformats-officedocument.presentationml.notesSlide+xml"/>
  <Override PartName="/ppt/tags/tag19.xml" ContentType="application/vnd.openxmlformats-officedocument.presentationml.tags+xml"/>
  <Override PartName="/ppt/notesSlides/notesSlide20.xml" ContentType="application/vnd.openxmlformats-officedocument.presentationml.notesSlide+xml"/>
  <Override PartName="/ppt/tags/tag20.xml" ContentType="application/vnd.openxmlformats-officedocument.presentationml.tags+xml"/>
  <Override PartName="/ppt/notesSlides/notesSlide21.xml" ContentType="application/vnd.openxmlformats-officedocument.presentationml.notesSlide+xml"/>
  <Override PartName="/ppt/tags/tag21.xml" ContentType="application/vnd.openxmlformats-officedocument.presentationml.tags+xml"/>
  <Override PartName="/ppt/notesSlides/notesSlide22.xml" ContentType="application/vnd.openxmlformats-officedocument.presentationml.notesSlide+xml"/>
  <Override PartName="/ppt/tags/tag22.xml" ContentType="application/vnd.openxmlformats-officedocument.presentationml.tags+xml"/>
  <Override PartName="/ppt/notesSlides/notesSlide23.xml" ContentType="application/vnd.openxmlformats-officedocument.presentationml.notesSlide+xml"/>
  <Override PartName="/ppt/tags/tag23.xml" ContentType="application/vnd.openxmlformats-officedocument.presentationml.tags+xml"/>
  <Override PartName="/ppt/notesSlides/notesSlide24.xml" ContentType="application/vnd.openxmlformats-officedocument.presentationml.notesSlide+xml"/>
  <Override PartName="/ppt/tags/tag24.xml" ContentType="application/vnd.openxmlformats-officedocument.presentationml.tags+xml"/>
  <Override PartName="/ppt/notesSlides/notesSlide25.xml" ContentType="application/vnd.openxmlformats-officedocument.presentationml.notesSlide+xml"/>
  <Override PartName="/ppt/tags/tag25.xml" ContentType="application/vnd.openxmlformats-officedocument.presentationml.tags+xml"/>
  <Override PartName="/ppt/notesSlides/notesSlide26.xml" ContentType="application/vnd.openxmlformats-officedocument.presentationml.notesSlide+xml"/>
  <Override PartName="/ppt/tags/tag26.xml" ContentType="application/vnd.openxmlformats-officedocument.presentationml.tags+xml"/>
  <Override PartName="/ppt/notesSlides/notesSlide27.xml" ContentType="application/vnd.openxmlformats-officedocument.presentationml.notesSlide+xml"/>
  <Override PartName="/ppt/tags/tag27.xml" ContentType="application/vnd.openxmlformats-officedocument.presentationml.tags+xml"/>
  <Override PartName="/ppt/notesSlides/notesSlide28.xml" ContentType="application/vnd.openxmlformats-officedocument.presentationml.notesSlide+xml"/>
  <Override PartName="/ppt/tags/tag28.xml" ContentType="application/vnd.openxmlformats-officedocument.presentationml.tags+xml"/>
  <Override PartName="/ppt/notesSlides/notesSlide29.xml" ContentType="application/vnd.openxmlformats-officedocument.presentationml.notesSlide+xml"/>
  <Override PartName="/ppt/tags/tag29.xml" ContentType="application/vnd.openxmlformats-officedocument.presentationml.tags+xml"/>
  <Override PartName="/ppt/notesSlides/notesSlide30.xml" ContentType="application/vnd.openxmlformats-officedocument.presentationml.notesSlide+xml"/>
  <Override PartName="/ppt/tags/tag30.xml" ContentType="application/vnd.openxmlformats-officedocument.presentationml.tags+xml"/>
  <Override PartName="/ppt/notesSlides/notesSlide31.xml" ContentType="application/vnd.openxmlformats-officedocument.presentationml.notesSlide+xml"/>
  <Override PartName="/ppt/tags/tag31.xml" ContentType="application/vnd.openxmlformats-officedocument.presentationml.tags+xml"/>
  <Override PartName="/ppt/notesSlides/notesSlide32.xml" ContentType="application/vnd.openxmlformats-officedocument.presentationml.notesSlide+xml"/>
  <Override PartName="/ppt/tags/tag32.xml" ContentType="application/vnd.openxmlformats-officedocument.presentationml.tags+xml"/>
  <Override PartName="/ppt/notesSlides/notesSlide33.xml" ContentType="application/vnd.openxmlformats-officedocument.presentationml.notesSlide+xml"/>
  <Override PartName="/ppt/tags/tag33.xml" ContentType="application/vnd.openxmlformats-officedocument.presentationml.tags+xml"/>
  <Override PartName="/ppt/notesSlides/notesSlide34.xml" ContentType="application/vnd.openxmlformats-officedocument.presentationml.notesSlide+xml"/>
  <Override PartName="/ppt/tags/tag34.xml" ContentType="application/vnd.openxmlformats-officedocument.presentationml.tags+xml"/>
  <Override PartName="/ppt/notesSlides/notesSlide35.xml" ContentType="application/vnd.openxmlformats-officedocument.presentationml.notesSlide+xml"/>
  <Override PartName="/ppt/tags/tag35.xml" ContentType="application/vnd.openxmlformats-officedocument.presentationml.tags+xml"/>
  <Override PartName="/ppt/notesSlides/notesSlide36.xml" ContentType="application/vnd.openxmlformats-officedocument.presentationml.notesSlide+xml"/>
  <Override PartName="/ppt/tags/tag36.xml" ContentType="application/vnd.openxmlformats-officedocument.presentationml.tags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9"/>
  </p:notesMasterIdLst>
  <p:sldIdLst>
    <p:sldId id="257" r:id="rId2"/>
    <p:sldId id="258" r:id="rId3"/>
    <p:sldId id="259" r:id="rId4"/>
    <p:sldId id="260" r:id="rId5"/>
    <p:sldId id="286" r:id="rId6"/>
    <p:sldId id="288" r:id="rId7"/>
    <p:sldId id="287" r:id="rId8"/>
    <p:sldId id="264" r:id="rId9"/>
    <p:sldId id="297" r:id="rId10"/>
    <p:sldId id="298" r:id="rId11"/>
    <p:sldId id="299" r:id="rId12"/>
    <p:sldId id="295" r:id="rId13"/>
    <p:sldId id="300" r:id="rId14"/>
    <p:sldId id="301" r:id="rId15"/>
    <p:sldId id="302" r:id="rId16"/>
    <p:sldId id="303" r:id="rId17"/>
    <p:sldId id="307" r:id="rId18"/>
    <p:sldId id="304" r:id="rId19"/>
    <p:sldId id="305" r:id="rId20"/>
    <p:sldId id="306" r:id="rId21"/>
    <p:sldId id="289" r:id="rId22"/>
    <p:sldId id="292" r:id="rId23"/>
    <p:sldId id="290" r:id="rId24"/>
    <p:sldId id="296" r:id="rId25"/>
    <p:sldId id="308" r:id="rId26"/>
    <p:sldId id="309" r:id="rId27"/>
    <p:sldId id="294" r:id="rId28"/>
    <p:sldId id="310" r:id="rId29"/>
    <p:sldId id="311" r:id="rId30"/>
    <p:sldId id="312" r:id="rId31"/>
    <p:sldId id="313" r:id="rId32"/>
    <p:sldId id="314" r:id="rId33"/>
    <p:sldId id="315" r:id="rId34"/>
    <p:sldId id="316" r:id="rId35"/>
    <p:sldId id="317" r:id="rId36"/>
    <p:sldId id="318" r:id="rId37"/>
    <p:sldId id="319" r:id="rId3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681" autoAdjust="0"/>
    <p:restoredTop sz="94660"/>
  </p:normalViewPr>
  <p:slideViewPr>
    <p:cSldViewPr snapToGrid="0">
      <p:cViewPr varScale="1">
        <p:scale>
          <a:sx n="83" d="100"/>
          <a:sy n="83" d="100"/>
        </p:scale>
        <p:origin x="4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58E87E-2537-46BF-A884-86779136FAFE}" type="datetimeFigureOut">
              <a:rPr lang="zh-CN" altLang="en-US" smtClean="0"/>
              <a:t>2019/12/18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72CBF2-C570-4220-8364-F62B4B2659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1037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8537CBA-0E44-4282-A4F0-C3BCC1A4C2D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52830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61734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61734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90806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57668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  <a:pPr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57668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  <a:pPr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57668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  <a:pPr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57668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8537CBA-0E44-4282-A4F0-C3BCC1A4C2D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864840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8537CBA-0E44-4282-A4F0-C3BCC1A4C2D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6717913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8537CBA-0E44-4282-A4F0-C3BCC1A4C2D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629124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69123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8537CBA-0E44-4282-A4F0-C3BCC1A4C2D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3800411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8537CBA-0E44-4282-A4F0-C3BCC1A4C2D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6291240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8537CBA-0E44-4282-A4F0-C3BCC1A4C2D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5063024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8537CBA-0E44-4282-A4F0-C3BCC1A4C2D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95258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8537CBA-0E44-4282-A4F0-C3BCC1A4C2D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5421056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8537CBA-0E44-4282-A4F0-C3BCC1A4C2D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2172688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8537CBA-0E44-4282-A4F0-C3BCC1A4C2D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2652280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8537CBA-0E44-4282-A4F0-C3BCC1A4C2D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458843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8537CBA-0E44-4282-A4F0-C3BCC1A4C2D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5324049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  <a:pPr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29576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8537CBA-0E44-4282-A4F0-C3BCC1A4C2D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2653374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  <a:pPr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504551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  <a:pPr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369105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  <a:pPr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362190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  <a:pPr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017139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  <a:pPr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289504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  <a:pPr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826144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  <a:pPr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109774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亮亮图文旗舰店</a:t>
            </a:r>
          </a:p>
          <a:p>
            <a:r>
              <a:rPr lang="en-US" altLang="zh-CN" dirty="0"/>
              <a:t>https://liangliangtuwen.tmall.com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  <a:pPr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1790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8537CBA-0E44-4282-A4F0-C3BCC1A4C2D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652304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82947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8537CBA-0E44-4282-A4F0-C3BCC1A4C2D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563005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8537CBA-0E44-4282-A4F0-C3BCC1A4C2D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671791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90806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68572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  <a:pPr/>
              <a:t>2019/12/18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0081935"/>
      </p:ext>
    </p:extLst>
  </p:cSld>
  <p:clrMapOvr>
    <a:masterClrMapping/>
  </p:clrMapOvr>
  <p:transition spd="slow">
    <p:pull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  <a:pPr/>
              <a:t>2019/12/18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0696573"/>
      </p:ext>
    </p:extLst>
  </p:cSld>
  <p:clrMapOvr>
    <a:masterClrMapping/>
  </p:clrMapOvr>
  <p:transition spd="slow">
    <p:pull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06375"/>
            <a:ext cx="2743200" cy="4387851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06375"/>
            <a:ext cx="8026400" cy="4387851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  <a:pPr/>
              <a:t>2019/12/18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1054322"/>
      </p:ext>
    </p:extLst>
  </p:cSld>
  <p:clrMapOvr>
    <a:masterClrMapping/>
  </p:clrMapOvr>
  <p:transition spd="slow">
    <p:pull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  <a:pPr/>
              <a:t>2019/12/18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8614237"/>
      </p:ext>
    </p:extLst>
  </p:cSld>
  <p:clrMapOvr>
    <a:masterClrMapping/>
  </p:clrMapOvr>
  <p:transition spd="slow">
    <p:pull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5333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  <a:pPr/>
              <a:t>2019/12/18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6493123"/>
      </p:ext>
    </p:extLst>
  </p:cSld>
  <p:clrMapOvr>
    <a:masterClrMapping/>
  </p:clrMapOvr>
  <p:transition spd="slow">
    <p:pull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200151"/>
            <a:ext cx="5384800" cy="3394075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200151"/>
            <a:ext cx="5384800" cy="3394075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  <a:pPr/>
              <a:t>2019/12/18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0209910"/>
      </p:ext>
    </p:extLst>
  </p:cSld>
  <p:clrMapOvr>
    <a:masterClrMapping/>
  </p:clrMapOvr>
  <p:transition spd="slow">
    <p:pull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7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  <a:pPr/>
              <a:t>2019/12/18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8936315"/>
      </p:ext>
    </p:extLst>
  </p:cSld>
  <p:clrMapOvr>
    <a:masterClrMapping/>
  </p:clrMapOvr>
  <p:transition spd="slow">
    <p:pull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  <a:pPr/>
              <a:t>2019/12/18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2693468"/>
      </p:ext>
    </p:extLst>
  </p:cSld>
  <p:clrMapOvr>
    <a:masterClrMapping/>
  </p:clrMapOvr>
  <p:transition spd="slow">
    <p:pull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  <a:pPr/>
              <a:t>2019/12/18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6789813"/>
      </p:ext>
    </p:extLst>
  </p:cSld>
  <p:clrMapOvr>
    <a:masterClrMapping/>
  </p:clrMapOvr>
  <p:transition spd="slow">
    <p:pull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2" y="273049"/>
            <a:ext cx="4011084" cy="1162051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2"/>
            <a:ext cx="6815667" cy="5853113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2" y="1435102"/>
            <a:ext cx="4011084" cy="46910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  <a:pPr/>
              <a:t>2019/12/18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9182106"/>
      </p:ext>
    </p:extLst>
  </p:cSld>
  <p:clrMapOvr>
    <a:masterClrMapping/>
  </p:clrMapOvr>
  <p:transition spd="slow">
    <p:pull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9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  <a:pPr/>
              <a:t>2019/12/18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6043123"/>
      </p:ext>
    </p:extLst>
  </p:cSld>
  <p:clrMapOvr>
    <a:masterClrMapping/>
  </p:clrMapOvr>
  <p:transition spd="slow">
    <p:pull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0" y="2746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1E9E4D-0BE1-4AAA-A57B-DA425863F4AF}" type="datetimeFigureOut">
              <a:rPr lang="zh-CN" altLang="en-US" smtClean="0"/>
              <a:pPr/>
              <a:t>2019/12/18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BEBC7A-FD02-486B-81B5-A845787C689C}" type="slidenum">
              <a:rPr lang="zh-CN" altLang="en-US" smtClean="0"/>
              <a:pPr/>
              <a:t>‹#›</a:t>
            </a:fld>
            <a:endParaRPr lang="zh-CN" altLang="en-US"/>
          </a:p>
        </p:txBody>
      </p:sp>
      <p:pic>
        <p:nvPicPr>
          <p:cNvPr id="7" name="Picture 4" descr="F:\0PPT素材\背景及图片\白麻子.jpg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010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 spd="slow">
    <p:pull/>
  </p:transition>
  <p:txStyles>
    <p:titleStyle>
      <a:lvl1pPr algn="ctr" defTabSz="1219170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anose="020B0604020202020204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3.xml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4.xml"/><Relationship Id="rId4" Type="http://schemas.openxmlformats.org/officeDocument/2006/relationships/image" Target="../media/image10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5.xml"/><Relationship Id="rId4" Type="http://schemas.openxmlformats.org/officeDocument/2006/relationships/image" Target="../media/image11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8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0.xml"/><Relationship Id="rId4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1.xml"/><Relationship Id="rId4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2.xml"/><Relationship Id="rId4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3.xml"/><Relationship Id="rId5" Type="http://schemas.openxmlformats.org/officeDocument/2006/relationships/image" Target="../media/image19.jpg"/><Relationship Id="rId4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4.xml"/><Relationship Id="rId4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5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6.xml"/><Relationship Id="rId4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7" Type="http://schemas.openxmlformats.org/officeDocument/2006/relationships/image" Target="../media/image28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8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9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0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notesSlide" Target="../notesSlides/notesSlide32.xml"/><Relationship Id="rId7" Type="http://schemas.openxmlformats.org/officeDocument/2006/relationships/image" Target="../media/image36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2.xml"/><Relationship Id="rId4" Type="http://schemas.openxmlformats.org/officeDocument/2006/relationships/image" Target="../media/image4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3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椭圆 10"/>
          <p:cNvSpPr/>
          <p:nvPr/>
        </p:nvSpPr>
        <p:spPr>
          <a:xfrm>
            <a:off x="6103309" y="2334689"/>
            <a:ext cx="903568" cy="903568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zh-CN" altLang="en-US" sz="2400">
              <a:solidFill>
                <a:prstClr val="white"/>
              </a:solidFill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5304192" y="2325945"/>
            <a:ext cx="366369" cy="366369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zh-CN" altLang="en-US" sz="2400">
              <a:solidFill>
                <a:prstClr val="white"/>
              </a:solidFill>
              <a:latin typeface="Calibri"/>
              <a:ea typeface="宋体" panose="02010600030101010101" pitchFamily="2" charset="-122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7822575" y="1673240"/>
            <a:ext cx="401413" cy="401413"/>
            <a:chOff x="304800" y="673100"/>
            <a:chExt cx="4000500" cy="4000500"/>
          </a:xfrm>
          <a:effectLst>
            <a:outerShdw blurRad="381000" dist="152400" dir="8100000" algn="tr" rotWithShape="0">
              <a:prstClr val="black">
                <a:alpha val="70000"/>
              </a:prstClr>
            </a:outerShdw>
          </a:effectLst>
        </p:grpSpPr>
        <p:sp>
          <p:nvSpPr>
            <p:cNvPr id="14" name="同心圆 13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15" name="椭圆 14"/>
            <p:cNvSpPr/>
            <p:nvPr/>
          </p:nvSpPr>
          <p:spPr>
            <a:xfrm>
              <a:off x="479425" y="847725"/>
              <a:ext cx="3651250" cy="3651250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prstClr val="white"/>
                </a:solidFill>
                <a:latin typeface="Calibri"/>
                <a:ea typeface="宋体" panose="02010600030101010101" pitchFamily="2" charset="-122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8468058" y="2414215"/>
            <a:ext cx="831871" cy="831871"/>
            <a:chOff x="304800" y="673100"/>
            <a:chExt cx="4000500" cy="4000500"/>
          </a:xfrm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7" name="同心圆 16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prstClr val="white"/>
                </a:solidFill>
                <a:latin typeface="Calibri"/>
                <a:ea typeface="宋体" panose="02010600030101010101" pitchFamily="2" charset="-122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7465950" y="2831350"/>
            <a:ext cx="293036" cy="293036"/>
            <a:chOff x="304800" y="673100"/>
            <a:chExt cx="4000500" cy="4000500"/>
          </a:xfrm>
          <a:effectLst>
            <a:outerShdw blurRad="381000" dist="152400" dir="8100000" algn="tr" rotWithShape="0">
              <a:prstClr val="black">
                <a:alpha val="70000"/>
              </a:prstClr>
            </a:outerShdw>
          </a:effectLst>
        </p:grpSpPr>
        <p:sp>
          <p:nvSpPr>
            <p:cNvPr id="20" name="同心圆 19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21" name="椭圆 20"/>
            <p:cNvSpPr/>
            <p:nvPr/>
          </p:nvSpPr>
          <p:spPr>
            <a:xfrm>
              <a:off x="479425" y="847725"/>
              <a:ext cx="3651250" cy="3651250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prstClr val="white"/>
                </a:solidFill>
                <a:latin typeface="Calibri"/>
                <a:ea typeface="宋体" panose="02010600030101010101" pitchFamily="2" charset="-122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5918302" y="1447390"/>
            <a:ext cx="383892" cy="383892"/>
            <a:chOff x="304800" y="673100"/>
            <a:chExt cx="4000500" cy="4000500"/>
          </a:xfrm>
          <a:effectLst>
            <a:outerShdw blurRad="381000" dist="152400" dir="8100000" algn="tr" rotWithShape="0">
              <a:prstClr val="black">
                <a:alpha val="70000"/>
              </a:prstClr>
            </a:outerShdw>
          </a:effectLst>
        </p:grpSpPr>
        <p:sp>
          <p:nvSpPr>
            <p:cNvPr id="23" name="同心圆 22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24" name="椭圆 23"/>
            <p:cNvSpPr/>
            <p:nvPr/>
          </p:nvSpPr>
          <p:spPr>
            <a:xfrm>
              <a:off x="479425" y="847725"/>
              <a:ext cx="3651250" cy="3651250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prstClr val="white"/>
                </a:solidFill>
                <a:latin typeface="Calibri"/>
                <a:ea typeface="宋体" panose="02010600030101010101" pitchFamily="2" charset="-122"/>
              </a:endParaRPr>
            </a:p>
          </p:txBody>
        </p:sp>
      </p:grpSp>
      <p:sp>
        <p:nvSpPr>
          <p:cNvPr id="25" name="椭圆 24"/>
          <p:cNvSpPr/>
          <p:nvPr/>
        </p:nvSpPr>
        <p:spPr>
          <a:xfrm>
            <a:off x="7094940" y="2970158"/>
            <a:ext cx="366369" cy="366369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zh-CN" altLang="en-US" sz="2400">
              <a:solidFill>
                <a:prstClr val="white"/>
              </a:solidFill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26" name="椭圆 25"/>
          <p:cNvSpPr/>
          <p:nvPr/>
        </p:nvSpPr>
        <p:spPr>
          <a:xfrm>
            <a:off x="8700809" y="2088838"/>
            <a:ext cx="183185" cy="183185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zh-CN" altLang="en-US" sz="2400">
              <a:solidFill>
                <a:prstClr val="white"/>
              </a:solidFill>
              <a:latin typeface="Calibri"/>
              <a:ea typeface="宋体" panose="02010600030101010101" pitchFamily="2" charset="-122"/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4810317" y="1935962"/>
            <a:ext cx="602921" cy="602921"/>
            <a:chOff x="304800" y="673100"/>
            <a:chExt cx="4000500" cy="4000500"/>
          </a:xfrm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28" name="同心圆 27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29" name="椭圆 28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prstClr val="white"/>
                </a:solidFill>
                <a:latin typeface="Calibri"/>
                <a:ea typeface="宋体" panose="02010600030101010101" pitchFamily="2" charset="-122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1745050" y="3710606"/>
            <a:ext cx="9080772" cy="1816625"/>
            <a:chOff x="4304043" y="1286668"/>
            <a:chExt cx="3837944" cy="2757793"/>
          </a:xfrm>
          <a:effectLst>
            <a:outerShdw blurRad="381000" dist="2540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36" name="圆角矩形 35"/>
            <p:cNvSpPr/>
            <p:nvPr/>
          </p:nvSpPr>
          <p:spPr>
            <a:xfrm>
              <a:off x="4304043" y="1286668"/>
              <a:ext cx="3837944" cy="2757793"/>
            </a:xfrm>
            <a:prstGeom prst="roundRect">
              <a:avLst/>
            </a:prstGeom>
            <a:gradFill>
              <a:gsLst>
                <a:gs pos="62000">
                  <a:schemeClr val="bg1">
                    <a:lumMod val="95000"/>
                  </a:schemeClr>
                </a:gs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prstClr val="white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37" name="圆角矩形 36"/>
            <p:cNvSpPr/>
            <p:nvPr/>
          </p:nvSpPr>
          <p:spPr>
            <a:xfrm>
              <a:off x="4351930" y="1373339"/>
              <a:ext cx="3764602" cy="2584451"/>
            </a:xfrm>
            <a:prstGeom prst="roundRect">
              <a:avLst/>
            </a:prstGeom>
            <a:gradFill>
              <a:gsLst>
                <a:gs pos="42000">
                  <a:srgbClr val="F0F0F0"/>
                </a:gs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prstClr val="white"/>
                </a:solidFill>
                <a:latin typeface="Calibri"/>
                <a:ea typeface="宋体" panose="02010600030101010101" pitchFamily="2" charset="-122"/>
              </a:endParaRPr>
            </a:p>
          </p:txBody>
        </p:sp>
      </p:grpSp>
      <p:sp>
        <p:nvSpPr>
          <p:cNvPr id="38" name="椭圆 37"/>
          <p:cNvSpPr/>
          <p:nvPr/>
        </p:nvSpPr>
        <p:spPr>
          <a:xfrm>
            <a:off x="5526657" y="2893149"/>
            <a:ext cx="506215" cy="506215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zh-CN" altLang="en-US" sz="2400">
              <a:solidFill>
                <a:prstClr val="white"/>
              </a:solidFill>
              <a:latin typeface="Calibri"/>
              <a:ea typeface="宋体" panose="02010600030101010101" pitchFamily="2" charset="-122"/>
            </a:endParaRPr>
          </a:p>
        </p:txBody>
      </p:sp>
      <p:grpSp>
        <p:nvGrpSpPr>
          <p:cNvPr id="39" name="组合 38"/>
          <p:cNvGrpSpPr/>
          <p:nvPr/>
        </p:nvGrpSpPr>
        <p:grpSpPr>
          <a:xfrm>
            <a:off x="7838203" y="2340262"/>
            <a:ext cx="401413" cy="401413"/>
            <a:chOff x="304800" y="673100"/>
            <a:chExt cx="4000500" cy="4000500"/>
          </a:xfrm>
          <a:effectLst>
            <a:outerShdw blurRad="381000" dist="152400" dir="8100000" algn="tr" rotWithShape="0">
              <a:prstClr val="black">
                <a:alpha val="70000"/>
              </a:prstClr>
            </a:outerShdw>
          </a:effectLst>
        </p:grpSpPr>
        <p:sp>
          <p:nvSpPr>
            <p:cNvPr id="40" name="同心圆 39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41" name="椭圆 40"/>
            <p:cNvSpPr/>
            <p:nvPr/>
          </p:nvSpPr>
          <p:spPr>
            <a:xfrm>
              <a:off x="479425" y="847725"/>
              <a:ext cx="3651250" cy="3651250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prstClr val="white"/>
                </a:solidFill>
                <a:latin typeface="Calibri"/>
                <a:ea typeface="宋体" panose="02010600030101010101" pitchFamily="2" charset="-122"/>
              </a:endParaRPr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7679142" y="2771463"/>
            <a:ext cx="293036" cy="293036"/>
            <a:chOff x="304800" y="673100"/>
            <a:chExt cx="4000500" cy="4000500"/>
          </a:xfrm>
          <a:effectLst>
            <a:outerShdw blurRad="381000" dist="152400" dir="8100000" algn="tr" rotWithShape="0">
              <a:prstClr val="black">
                <a:alpha val="70000"/>
              </a:prstClr>
            </a:outerShdw>
          </a:effectLst>
        </p:grpSpPr>
        <p:sp>
          <p:nvSpPr>
            <p:cNvPr id="43" name="同心圆 42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44" name="椭圆 43"/>
            <p:cNvSpPr/>
            <p:nvPr/>
          </p:nvSpPr>
          <p:spPr>
            <a:xfrm>
              <a:off x="479425" y="847725"/>
              <a:ext cx="3651250" cy="3651250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prstClr val="white"/>
                </a:solidFill>
                <a:latin typeface="Calibri"/>
                <a:ea typeface="宋体" panose="02010600030101010101" pitchFamily="2" charset="-122"/>
              </a:endParaRPr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4408269" y="1744017"/>
            <a:ext cx="383892" cy="383892"/>
            <a:chOff x="304800" y="673100"/>
            <a:chExt cx="4000500" cy="4000500"/>
          </a:xfrm>
          <a:effectLst>
            <a:outerShdw blurRad="381000" dist="152400" dir="8100000" algn="tr" rotWithShape="0">
              <a:prstClr val="black">
                <a:alpha val="70000"/>
              </a:prstClr>
            </a:outerShdw>
          </a:effectLst>
        </p:grpSpPr>
        <p:sp>
          <p:nvSpPr>
            <p:cNvPr id="46" name="同心圆 45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47" name="椭圆 46"/>
            <p:cNvSpPr/>
            <p:nvPr/>
          </p:nvSpPr>
          <p:spPr>
            <a:xfrm>
              <a:off x="479425" y="847725"/>
              <a:ext cx="3651250" cy="3651250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prstClr val="white"/>
                </a:solidFill>
                <a:latin typeface="Calibri"/>
                <a:ea typeface="宋体" panose="02010600030101010101" pitchFamily="2" charset="-122"/>
              </a:endParaRPr>
            </a:p>
          </p:txBody>
        </p:sp>
      </p:grpSp>
      <p:sp>
        <p:nvSpPr>
          <p:cNvPr id="48" name="椭圆 47"/>
          <p:cNvSpPr/>
          <p:nvPr/>
        </p:nvSpPr>
        <p:spPr>
          <a:xfrm>
            <a:off x="7366186" y="2562118"/>
            <a:ext cx="183185" cy="183185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zh-CN" altLang="en-US" sz="2400">
              <a:solidFill>
                <a:prstClr val="white"/>
              </a:solidFill>
              <a:latin typeface="Calibri"/>
              <a:ea typeface="宋体" panose="02010600030101010101" pitchFamily="2" charset="-122"/>
            </a:endParaRPr>
          </a:p>
        </p:txBody>
      </p:sp>
      <p:grpSp>
        <p:nvGrpSpPr>
          <p:cNvPr id="49" name="组合 48"/>
          <p:cNvGrpSpPr/>
          <p:nvPr/>
        </p:nvGrpSpPr>
        <p:grpSpPr>
          <a:xfrm>
            <a:off x="3762185" y="2207044"/>
            <a:ext cx="970539" cy="970539"/>
            <a:chOff x="304800" y="673100"/>
            <a:chExt cx="4000500" cy="4000500"/>
          </a:xfrm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50" name="同心圆 49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51" name="椭圆 50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prstClr val="white"/>
                </a:solidFill>
                <a:latin typeface="Calibri"/>
                <a:ea typeface="宋体" panose="02010600030101010101" pitchFamily="2" charset="-122"/>
              </a:endParaRPr>
            </a:p>
          </p:txBody>
        </p:sp>
      </p:grpSp>
      <p:grpSp>
        <p:nvGrpSpPr>
          <p:cNvPr id="52" name="组合 51"/>
          <p:cNvGrpSpPr/>
          <p:nvPr/>
        </p:nvGrpSpPr>
        <p:grpSpPr>
          <a:xfrm>
            <a:off x="5838971" y="2296079"/>
            <a:ext cx="383892" cy="383892"/>
            <a:chOff x="304800" y="673100"/>
            <a:chExt cx="4000500" cy="4000500"/>
          </a:xfrm>
          <a:effectLst>
            <a:outerShdw blurRad="381000" dist="152400" dir="8100000" algn="tr" rotWithShape="0">
              <a:prstClr val="black">
                <a:alpha val="70000"/>
              </a:prstClr>
            </a:outerShdw>
          </a:effectLst>
        </p:grpSpPr>
        <p:sp>
          <p:nvSpPr>
            <p:cNvPr id="53" name="同心圆 52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54" name="椭圆 53"/>
            <p:cNvSpPr/>
            <p:nvPr/>
          </p:nvSpPr>
          <p:spPr>
            <a:xfrm>
              <a:off x="479425" y="847725"/>
              <a:ext cx="3651250" cy="3651250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prstClr val="white"/>
                </a:solidFill>
                <a:latin typeface="Calibri"/>
                <a:ea typeface="宋体" panose="02010600030101010101" pitchFamily="2" charset="-122"/>
              </a:endParaRPr>
            </a:p>
          </p:txBody>
        </p:sp>
      </p:grpSp>
      <p:sp>
        <p:nvSpPr>
          <p:cNvPr id="55" name="椭圆 54"/>
          <p:cNvSpPr/>
          <p:nvPr/>
        </p:nvSpPr>
        <p:spPr>
          <a:xfrm>
            <a:off x="6531589" y="2375117"/>
            <a:ext cx="183185" cy="183185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zh-CN" altLang="en-US" sz="2400">
              <a:solidFill>
                <a:prstClr val="white"/>
              </a:solidFill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2628913" y="3769099"/>
            <a:ext cx="736611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9170"/>
            <a:r>
              <a:rPr lang="zh-CN" altLang="en-US" sz="56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谷歌应用商店数据挖掘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4624336" y="4672200"/>
            <a:ext cx="3775393" cy="9130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1219170"/>
            <a:r>
              <a:rPr lang="zh-CN" altLang="en-US" sz="2133" b="1" dirty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数据挖掘第三小组</a:t>
            </a:r>
            <a:endParaRPr lang="en-US" altLang="zh-CN" sz="2133" b="1" dirty="0">
              <a:solidFill>
                <a:prstClr val="black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ctr" defTabSz="1219170"/>
            <a:r>
              <a:rPr lang="zh-CN" altLang="en-US" sz="1600" dirty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小组成员：陈妍 刘东航 张雯婷 赵文喆</a:t>
            </a:r>
            <a:endParaRPr lang="en-US" altLang="zh-CN" sz="1600" dirty="0">
              <a:solidFill>
                <a:prstClr val="black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ctr" defTabSz="1219170"/>
            <a:r>
              <a:rPr lang="en-US" altLang="zh-CN" sz="1400" dirty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2019.12.17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5265081" y="112711"/>
            <a:ext cx="2493904" cy="2493904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5" name="同心圆 4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6" name="椭圆 5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prstClr val="white"/>
                </a:solidFill>
                <a:latin typeface="Calibri"/>
                <a:ea typeface="宋体" panose="02010600030101010101" pitchFamily="2" charset="-122"/>
              </a:endParaRPr>
            </a:p>
          </p:txBody>
        </p:sp>
      </p:grpSp>
      <p:sp>
        <p:nvSpPr>
          <p:cNvPr id="59" name="TextBox 58"/>
          <p:cNvSpPr txBox="1"/>
          <p:nvPr/>
        </p:nvSpPr>
        <p:spPr>
          <a:xfrm>
            <a:off x="14146653" y="8510119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9170"/>
            <a:r>
              <a:rPr lang="zh-CN" altLang="en-US" sz="2400" dirty="0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延时符</a:t>
            </a:r>
          </a:p>
        </p:txBody>
      </p:sp>
      <p:pic>
        <p:nvPicPr>
          <p:cNvPr id="10" name="背景音乐 - 轻快钢琴曲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 cstate="print"/>
          <a:stretch>
            <a:fillRect/>
          </a:stretch>
        </p:blipFill>
        <p:spPr>
          <a:xfrm>
            <a:off x="5689600" y="7697319"/>
            <a:ext cx="812800" cy="81280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4281" y="39881"/>
            <a:ext cx="2587392" cy="25883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64" presetClass="path" presetSubtype="0" fill="hold" grpId="2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8.33333E-7 -7.40741E-7 L 0.05121 -0.31451 " pathEditMode="relative" rAng="0" ptsTypes="AA">
                                      <p:cBhvr>
                                        <p:cTn id="16" dur="5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52" y="-15741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64" presetClass="path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8.33333E-7 -2.59259E-6 L -0.13889 -0.41882 " pathEditMode="relative" rAng="0" ptsTypes="AA">
                                      <p:cBhvr>
                                        <p:cTn id="25" dur="5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944" y="-20957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64" presetClass="path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3.05556E-6 -1.48148E-6 L -0.0125 -0.41667 " pathEditMode="relative" rAng="0" ptsTypes="AA">
                                      <p:cBhvr>
                                        <p:cTn id="34" dur="500" spd="-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25" y="-20833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64" presetClass="path" presetSubtype="0" fill="hold" grpId="2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4.44444E-6 -3.45679E-6 L -0.10381 -0.2787 " pathEditMode="relative" rAng="0" ptsTypes="AA">
                                      <p:cBhvr>
                                        <p:cTn id="43" dur="500" spd="-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191" y="-13951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64" presetClass="path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2.77778E-6 2.71605E-6 L -0.18993 -0.35895 " pathEditMode="relative" rAng="0" ptsTypes="AA">
                                      <p:cBhvr>
                                        <p:cTn id="52" dur="500" spd="-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497" y="-17963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64" presetClass="path" presetSubtype="0" fill="hold" grpId="2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2.77778E-7 2.71605E-6 L 0.1526 -0.4034 " pathEditMode="relative" rAng="0" ptsTypes="AA">
                                      <p:cBhvr>
                                        <p:cTn id="61" dur="500" spd="-100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622" y="-20185"/>
                                    </p:animMotion>
                                  </p:childTnLst>
                                </p:cTn>
                              </p:par>
                              <p:par>
                                <p:cTn id="6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64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3.20988E-6 L -0.05121 -0.27871 " pathEditMode="relative" rAng="0" ptsTypes="AA">
                                      <p:cBhvr>
                                        <p:cTn id="70" dur="500" spd="-100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69" y="-13951"/>
                                    </p:animMotion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5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64" presetClass="path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2.77778E-6 -4.19753E-6 L 0.13021 -0.19259 " pathEditMode="relative" rAng="0" ptsTypes="AA">
                                      <p:cBhvr>
                                        <p:cTn id="79" dur="500" spd="-10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10" y="-9630"/>
                                    </p:animMotion>
                                  </p:childTnLst>
                                </p:cTn>
                              </p:par>
                              <p:par>
                                <p:cTn id="80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53" presetClass="entr" presetSubtype="16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53" presetClass="entr" presetSubtype="16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42" presetClass="path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1.66667E-6 -2.59259E-6 L 0.14375 0.17222 " pathEditMode="relative" rAng="0" ptsTypes="AA">
                                      <p:cBhvr>
                                        <p:cTn id="95" dur="500" spd="-100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87" y="8611"/>
                                    </p:animMotion>
                                  </p:childTnLst>
                                </p:cTn>
                              </p:par>
                              <p:par>
                                <p:cTn id="96" presetID="1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53" presetClass="entr" presetSubtype="16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42" presetClass="path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3.88889E-6 -4.81481E-6 L 0.13507 0.28334 " pathEditMode="relative" rAng="0" ptsTypes="AA">
                                      <p:cBhvr>
                                        <p:cTn id="104" dur="500" spd="-10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753" y="14167"/>
                                    </p:animMotion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53" presetClass="entr" presetSubtype="16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42" presetClass="path" presetSubtype="0" fill="hold" grpId="2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8.33333E-7 3.20988E-6 L 0.0625 0.20555 " pathEditMode="relative" rAng="0" ptsTypes="AA">
                                      <p:cBhvr>
                                        <p:cTn id="113" dur="50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25" y="10278"/>
                                    </p:animMotion>
                                  </p:childTnLst>
                                </p:cTn>
                              </p:par>
                              <p:par>
                                <p:cTn id="114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53" presetClass="entr" presetSubtype="16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42" presetClass="path" presetSubtype="0" fill="hold" grpId="2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1.66667E-6 0 L -0.01371 0.35 " pathEditMode="relative" rAng="0" ptsTypes="AA">
                                      <p:cBhvr>
                                        <p:cTn id="122" dur="500" spd="-100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94" y="17500"/>
                                    </p:animMotion>
                                  </p:childTnLst>
                                </p:cTn>
                              </p:par>
                              <p:par>
                                <p:cTn id="123" presetID="35" presetClass="path" presetSubtype="0" fill="hold" grpId="2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3.33333E-6 -1.60494E-6 L 0.16875 -0.04074 " pathEditMode="relative" rAng="0" ptsTypes="AA">
                                      <p:cBhvr>
                                        <p:cTn id="124" dur="500" spd="-100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438" y="-2037"/>
                                    </p:animMotion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53" presetClass="entr" presetSubtype="16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42" presetClass="path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1.94444E-6 -3.08642E-6 L -0.04757 0.3855 " pathEditMode="relative" rAng="0" ptsTypes="AA">
                                      <p:cBhvr>
                                        <p:cTn id="133" dur="500" spd="-100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78" y="19259"/>
                                    </p:animMotion>
                                  </p:childTnLst>
                                </p:cTn>
                              </p:par>
                              <p:par>
                                <p:cTn id="1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1.23457E-6 L -0.0875 0.25895 " pathEditMode="relative" rAng="0" ptsTypes="AA">
                                      <p:cBhvr>
                                        <p:cTn id="137" dur="500" spd="-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375" y="12932"/>
                                    </p:animMotion>
                                  </p:childTnLst>
                                </p:cTn>
                              </p:par>
                              <p:par>
                                <p:cTn id="13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5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42" presetClass="path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3.33333E-6 -2.71605E-6 L -0.18368 0.37439 " pathEditMode="relative" rAng="0" ptsTypes="AA">
                                      <p:cBhvr>
                                        <p:cTn id="151" dur="500" spd="-100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184" y="18704"/>
                                    </p:animMotion>
                                  </p:childTnLst>
                                </p:cTn>
                              </p:par>
                              <p:par>
                                <p:cTn id="152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" presetID="53" presetClass="entr" presetSubtype="16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42" presetClass="path" presetSubtype="0" fill="hold" grpId="2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5E-6 -6.17284E-7 L -0.19879 0.28333 " pathEditMode="relative" rAng="0" ptsTypes="AA">
                                      <p:cBhvr>
                                        <p:cTn id="160" dur="500" spd="-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948" y="141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1" fill="hold">
                            <p:stCondLst>
                              <p:cond delay="1100"/>
                            </p:stCondLst>
                            <p:childTnLst>
                              <p:par>
                                <p:cTn id="16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5" fill="hold">
                            <p:stCondLst>
                              <p:cond delay="1600"/>
                            </p:stCondLst>
                            <p:childTnLst>
                              <p:par>
                                <p:cTn id="166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8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0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1" fill="hold">
                            <p:stCondLst>
                              <p:cond delay="2600"/>
                            </p:stCondLst>
                            <p:childTnLst>
                              <p:par>
                                <p:cTn id="172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4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5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8" dur="500" tmFilter="0,0; .5, 1; 1, 1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9" fill="hold">
                            <p:stCondLst>
                              <p:cond delay="4750"/>
                            </p:stCondLst>
                            <p:childTnLst>
                              <p:par>
                                <p:cTn id="18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2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29" showWhenStopped="0">
                <p:cTn id="183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  <p:bldLst>
      <p:bldP spid="11" grpId="0" animBg="1"/>
      <p:bldP spid="11" grpId="1" animBg="1"/>
      <p:bldP spid="11" grpId="2" animBg="1"/>
      <p:bldP spid="12" grpId="0" animBg="1"/>
      <p:bldP spid="12" grpId="1" animBg="1"/>
      <p:bldP spid="12" grpId="2" animBg="1"/>
      <p:bldP spid="25" grpId="0" animBg="1"/>
      <p:bldP spid="25" grpId="1" animBg="1"/>
      <p:bldP spid="25" grpId="2" animBg="1"/>
      <p:bldP spid="26" grpId="0" animBg="1"/>
      <p:bldP spid="26" grpId="1" animBg="1"/>
      <p:bldP spid="26" grpId="2" animBg="1"/>
      <p:bldP spid="38" grpId="0" animBg="1"/>
      <p:bldP spid="38" grpId="1" animBg="1"/>
      <p:bldP spid="38" grpId="2" animBg="1"/>
      <p:bldP spid="48" grpId="0" animBg="1"/>
      <p:bldP spid="48" grpId="1" animBg="1"/>
      <p:bldP spid="48" grpId="2" animBg="1"/>
      <p:bldP spid="55" grpId="0" animBg="1"/>
      <p:bldP spid="55" grpId="1" animBg="1"/>
      <p:bldP spid="55" grpId="2" animBg="1"/>
      <p:bldP spid="56" grpId="0"/>
      <p:bldP spid="57" grpId="0"/>
      <p:bldP spid="5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直接连接符 23"/>
          <p:cNvCxnSpPr/>
          <p:nvPr/>
        </p:nvCxnSpPr>
        <p:spPr>
          <a:xfrm>
            <a:off x="687010" y="832152"/>
            <a:ext cx="10817981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椭圆 24"/>
          <p:cNvSpPr/>
          <p:nvPr/>
        </p:nvSpPr>
        <p:spPr>
          <a:xfrm>
            <a:off x="862508" y="322924"/>
            <a:ext cx="366369" cy="366369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26" name="TextBox 25"/>
          <p:cNvSpPr txBox="1"/>
          <p:nvPr/>
        </p:nvSpPr>
        <p:spPr>
          <a:xfrm>
            <a:off x="1211943" y="275107"/>
            <a:ext cx="22365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zh-CN" altLang="en-US" sz="2800" spc="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缺失值处理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582245" y="313178"/>
            <a:ext cx="46919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altLang="zh-CN" sz="2400" dirty="0">
                <a:solidFill>
                  <a:srgbClr val="C00000"/>
                </a:solidFill>
                <a:latin typeface="Arial" panose="020B0604020202020204" pitchFamily="34" charset="0"/>
                <a:ea typeface="Kozuka Gothic Pro R" panose="020B0400000000000000" pitchFamily="34" charset="-128"/>
                <a:cs typeface="Arial" panose="020B0604020202020204" pitchFamily="34" charset="0"/>
              </a:rPr>
              <a:t>MISSING VALUE PROCESSING</a:t>
            </a:r>
          </a:p>
        </p:txBody>
      </p:sp>
      <p:cxnSp>
        <p:nvCxnSpPr>
          <p:cNvPr id="28" name="直接连接符 27"/>
          <p:cNvCxnSpPr/>
          <p:nvPr/>
        </p:nvCxnSpPr>
        <p:spPr>
          <a:xfrm>
            <a:off x="3432307" y="384399"/>
            <a:ext cx="0" cy="27812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14146653" y="8510119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延时符</a:t>
            </a: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6277839"/>
              </p:ext>
            </p:extLst>
          </p:nvPr>
        </p:nvGraphicFramePr>
        <p:xfrm>
          <a:off x="1538397" y="2644737"/>
          <a:ext cx="9115206" cy="143045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193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316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636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0049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94453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100" b="1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属性</a:t>
                      </a:r>
                    </a:p>
                  </a:txBody>
                  <a:tcPr marL="121920" marR="121920" marT="60960" marB="609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100" b="1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rating</a:t>
                      </a:r>
                      <a:endParaRPr lang="zh-CN" altLang="en-US" sz="2100" b="1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100" b="1" kern="12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android_version</a:t>
                      </a:r>
                      <a:endParaRPr lang="zh-CN" altLang="en-US" sz="2100" b="1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100" b="1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size</a:t>
                      </a:r>
                      <a:endParaRPr lang="zh-CN" altLang="en-US" sz="2100" b="1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21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Missing value</a:t>
                      </a:r>
                      <a:endParaRPr lang="zh-CN" altLang="en-US" sz="2100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1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32</a:t>
                      </a:r>
                      <a:r>
                        <a:rPr lang="zh-CN" altLang="en-US" sz="21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（</a:t>
                      </a:r>
                      <a:r>
                        <a:rPr lang="en-US" altLang="zh-CN" sz="21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0.87%</a:t>
                      </a:r>
                      <a:r>
                        <a:rPr lang="zh-CN" altLang="en-US" sz="21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）</a:t>
                      </a: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1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6</a:t>
                      </a:r>
                      <a:r>
                        <a:rPr lang="zh-CN" altLang="en-US" sz="21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（</a:t>
                      </a:r>
                      <a:r>
                        <a:rPr lang="en-US" altLang="zh-CN" sz="21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0.2%</a:t>
                      </a:r>
                      <a:r>
                        <a:rPr lang="zh-CN" altLang="en-US" sz="21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）</a:t>
                      </a: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1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0</a:t>
                      </a:r>
                      <a:endParaRPr lang="zh-CN" altLang="en-US" sz="2100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21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Varies with device</a:t>
                      </a:r>
                      <a:endParaRPr lang="zh-CN" altLang="en-US" sz="2100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1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0</a:t>
                      </a:r>
                      <a:endParaRPr lang="zh-CN" altLang="en-US" sz="2100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1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733</a:t>
                      </a:r>
                      <a:r>
                        <a:rPr lang="zh-CN" altLang="en-US" sz="21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（</a:t>
                      </a:r>
                      <a:r>
                        <a:rPr lang="en-US" altLang="zh-CN" sz="21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20.0%</a:t>
                      </a:r>
                      <a:r>
                        <a:rPr lang="zh-CN" altLang="en-US" sz="21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）</a:t>
                      </a: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1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897</a:t>
                      </a:r>
                      <a:r>
                        <a:rPr lang="zh-CN" altLang="en-US" sz="21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（</a:t>
                      </a:r>
                      <a:r>
                        <a:rPr lang="en-US" altLang="zh-CN" sz="21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24.5%</a:t>
                      </a:r>
                      <a:r>
                        <a:rPr lang="zh-CN" altLang="en-US" sz="21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）</a:t>
                      </a: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802131698"/>
      </p:ext>
    </p:extLst>
  </p:cSld>
  <p:clrMapOvr>
    <a:masterClrMapping/>
  </p:clrMapOvr>
  <p:transition spd="slow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00"/>
                            </p:stCondLst>
                            <p:childTnLst>
                              <p:par>
                                <p:cTn id="1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3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/>
      <p:bldP spid="27" grpId="0"/>
      <p:bldP spid="6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直接连接符 23"/>
          <p:cNvCxnSpPr/>
          <p:nvPr/>
        </p:nvCxnSpPr>
        <p:spPr>
          <a:xfrm>
            <a:off x="687010" y="832152"/>
            <a:ext cx="10817981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椭圆 24"/>
          <p:cNvSpPr/>
          <p:nvPr/>
        </p:nvSpPr>
        <p:spPr>
          <a:xfrm>
            <a:off x="862508" y="322924"/>
            <a:ext cx="366369" cy="366369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cxnSp>
        <p:nvCxnSpPr>
          <p:cNvPr id="29" name="直接连接符 28"/>
          <p:cNvCxnSpPr>
            <a:stCxn id="37" idx="2"/>
          </p:cNvCxnSpPr>
          <p:nvPr/>
        </p:nvCxnSpPr>
        <p:spPr>
          <a:xfrm>
            <a:off x="2688801" y="2637979"/>
            <a:ext cx="5512171" cy="597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椭圆 29"/>
          <p:cNvSpPr/>
          <p:nvPr/>
        </p:nvSpPr>
        <p:spPr>
          <a:xfrm>
            <a:off x="5053818" y="1726842"/>
            <a:ext cx="1792329" cy="1782501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7414343" y="1685294"/>
            <a:ext cx="1865328" cy="1841324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32" name="同心圆 31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" name="椭圆 32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2649924" y="1726842"/>
            <a:ext cx="1781277" cy="1822273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36" name="同心圆 35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" name="椭圆 36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40" name="TextBox 39"/>
          <p:cNvSpPr txBox="1"/>
          <p:nvPr/>
        </p:nvSpPr>
        <p:spPr>
          <a:xfrm>
            <a:off x="4557188" y="3766934"/>
            <a:ext cx="27109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>
                <a:solidFill>
                  <a:srgbClr val="C00000"/>
                </a:solidFill>
                <a:latin typeface="Kozuka Gothic Pro R" panose="020B0400000000000000" pitchFamily="34" charset="-128"/>
                <a:ea typeface="Kozuka Gothic Pro R" panose="020B0400000000000000" pitchFamily="34" charset="-128"/>
              </a:defRPr>
            </a:lvl1pPr>
          </a:lstStyle>
          <a:p>
            <a:r>
              <a:rPr lang="en-US" altLang="zh-CN" sz="240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6+733</a:t>
            </a:r>
            <a:r>
              <a:rPr lang="zh-CN" altLang="en-US" sz="240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（</a:t>
            </a:r>
            <a:r>
              <a:rPr lang="en-US" altLang="zh-CN" sz="240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20.19%</a:t>
            </a:r>
            <a:r>
              <a:rPr lang="zh-CN" altLang="en-US" sz="240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）</a:t>
            </a:r>
            <a:endParaRPr lang="en-US" altLang="zh-CN" sz="2400" dirty="0"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7306457" y="3803785"/>
            <a:ext cx="21884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>
                <a:solidFill>
                  <a:srgbClr val="C00000"/>
                </a:solidFill>
                <a:latin typeface="Kozuka Gothic Pro R" panose="020B0400000000000000" pitchFamily="34" charset="-128"/>
                <a:ea typeface="Kozuka Gothic Pro R" panose="020B0400000000000000" pitchFamily="34" charset="-128"/>
              </a:defRPr>
            </a:lvl1pPr>
          </a:lstStyle>
          <a:p>
            <a:r>
              <a:rPr lang="en-US" altLang="zh-CN" sz="240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897</a:t>
            </a:r>
            <a:r>
              <a:rPr lang="zh-CN" altLang="en-US" sz="240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（</a:t>
            </a:r>
            <a:r>
              <a:rPr lang="en-US" altLang="zh-CN" sz="240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24.5%</a:t>
            </a:r>
            <a:r>
              <a:rPr lang="zh-CN" altLang="en-US" sz="240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）</a:t>
            </a:r>
            <a:endParaRPr lang="en-US" altLang="zh-CN" sz="2400" dirty="0"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grpSp>
        <p:nvGrpSpPr>
          <p:cNvPr id="50" name="组合 49"/>
          <p:cNvGrpSpPr/>
          <p:nvPr/>
        </p:nvGrpSpPr>
        <p:grpSpPr>
          <a:xfrm>
            <a:off x="2318228" y="4285040"/>
            <a:ext cx="2294848" cy="1633203"/>
            <a:chOff x="4304043" y="1286668"/>
            <a:chExt cx="3837944" cy="2757793"/>
          </a:xfrm>
          <a:effectLst>
            <a:outerShdw blurRad="381000" dist="2540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51" name="圆角矩形 50"/>
            <p:cNvSpPr/>
            <p:nvPr/>
          </p:nvSpPr>
          <p:spPr>
            <a:xfrm>
              <a:off x="4304043" y="1286668"/>
              <a:ext cx="3837944" cy="2757793"/>
            </a:xfrm>
            <a:prstGeom prst="roundRect">
              <a:avLst/>
            </a:prstGeom>
            <a:gradFill>
              <a:gsLst>
                <a:gs pos="62000">
                  <a:schemeClr val="bg1">
                    <a:lumMod val="95000"/>
                  </a:schemeClr>
                </a:gs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2" name="圆角矩形 51"/>
            <p:cNvSpPr/>
            <p:nvPr/>
          </p:nvSpPr>
          <p:spPr>
            <a:xfrm>
              <a:off x="4351930" y="1330004"/>
              <a:ext cx="3742172" cy="2671122"/>
            </a:xfrm>
            <a:prstGeom prst="roundRect">
              <a:avLst/>
            </a:prstGeom>
            <a:gradFill>
              <a:gsLst>
                <a:gs pos="42000">
                  <a:srgbClr val="F0F0F0"/>
                </a:gs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53" name="组合 52"/>
          <p:cNvGrpSpPr/>
          <p:nvPr/>
        </p:nvGrpSpPr>
        <p:grpSpPr>
          <a:xfrm>
            <a:off x="4733173" y="4285040"/>
            <a:ext cx="2294848" cy="1633203"/>
            <a:chOff x="4304043" y="1286668"/>
            <a:chExt cx="3837944" cy="2757793"/>
          </a:xfrm>
          <a:effectLst>
            <a:outerShdw blurRad="381000" dist="2540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54" name="圆角矩形 53"/>
            <p:cNvSpPr/>
            <p:nvPr/>
          </p:nvSpPr>
          <p:spPr>
            <a:xfrm>
              <a:off x="4304043" y="1286668"/>
              <a:ext cx="3837944" cy="2757793"/>
            </a:xfrm>
            <a:prstGeom prst="roundRect">
              <a:avLst/>
            </a:prstGeom>
            <a:gradFill>
              <a:gsLst>
                <a:gs pos="62000">
                  <a:schemeClr val="bg1">
                    <a:lumMod val="95000"/>
                  </a:schemeClr>
                </a:gs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5" name="圆角矩形 54"/>
            <p:cNvSpPr/>
            <p:nvPr/>
          </p:nvSpPr>
          <p:spPr>
            <a:xfrm>
              <a:off x="4351930" y="1330004"/>
              <a:ext cx="3742172" cy="2671122"/>
            </a:xfrm>
            <a:prstGeom prst="roundRect">
              <a:avLst/>
            </a:prstGeom>
            <a:gradFill>
              <a:gsLst>
                <a:gs pos="42000">
                  <a:srgbClr val="F0F0F0"/>
                </a:gs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56" name="组合 55"/>
          <p:cNvGrpSpPr/>
          <p:nvPr/>
        </p:nvGrpSpPr>
        <p:grpSpPr>
          <a:xfrm>
            <a:off x="7148117" y="4285040"/>
            <a:ext cx="2294848" cy="1633203"/>
            <a:chOff x="4304043" y="1286668"/>
            <a:chExt cx="3837944" cy="2757793"/>
          </a:xfrm>
          <a:effectLst>
            <a:outerShdw blurRad="381000" dist="2540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57" name="圆角矩形 56"/>
            <p:cNvSpPr/>
            <p:nvPr/>
          </p:nvSpPr>
          <p:spPr>
            <a:xfrm>
              <a:off x="4304043" y="1286668"/>
              <a:ext cx="3837944" cy="2757793"/>
            </a:xfrm>
            <a:prstGeom prst="roundRect">
              <a:avLst/>
            </a:prstGeom>
            <a:gradFill>
              <a:gsLst>
                <a:gs pos="62000">
                  <a:schemeClr val="bg1">
                    <a:lumMod val="95000"/>
                  </a:schemeClr>
                </a:gs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8" name="圆角矩形 57"/>
            <p:cNvSpPr/>
            <p:nvPr/>
          </p:nvSpPr>
          <p:spPr>
            <a:xfrm>
              <a:off x="4351930" y="1330004"/>
              <a:ext cx="3742172" cy="2671122"/>
            </a:xfrm>
            <a:prstGeom prst="roundRect">
              <a:avLst/>
            </a:prstGeom>
            <a:gradFill>
              <a:gsLst>
                <a:gs pos="42000">
                  <a:srgbClr val="F0F0F0"/>
                </a:gs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60" name="TextBox 59"/>
          <p:cNvSpPr txBox="1"/>
          <p:nvPr/>
        </p:nvSpPr>
        <p:spPr>
          <a:xfrm>
            <a:off x="2862495" y="4916975"/>
            <a:ext cx="1107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直接删去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5051529" y="4793862"/>
            <a:ext cx="19543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不需处理（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）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众数填充（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733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）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7659470" y="4916971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平均值填充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14146653" y="8510119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延时符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022419" y="2359734"/>
            <a:ext cx="10362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rating</a:t>
            </a:r>
            <a:endParaRPr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5318331" y="2227548"/>
            <a:ext cx="13884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android version</a:t>
            </a:r>
            <a:endParaRPr lang="zh-CN" alt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7975996" y="2359734"/>
            <a:ext cx="8096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size</a:t>
            </a:r>
            <a:endParaRPr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2476921" y="3790250"/>
            <a:ext cx="20168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32</a:t>
            </a:r>
            <a:r>
              <a:rPr lang="zh-CN" altLang="en-US" sz="2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（</a:t>
            </a:r>
            <a:r>
              <a:rPr lang="en-US" altLang="zh-CN" sz="2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0.87%</a:t>
            </a:r>
            <a:r>
              <a:rPr lang="zh-CN" altLang="en-US" sz="2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）</a:t>
            </a:r>
            <a:endParaRPr lang="en-US" altLang="zh-CN" sz="24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TextBox 25">
            <a:extLst>
              <a:ext uri="{FF2B5EF4-FFF2-40B4-BE49-F238E27FC236}">
                <a16:creationId xmlns:a16="http://schemas.microsoft.com/office/drawing/2014/main" id="{8605A423-6E6B-4596-B29B-F4ED0FD9D821}"/>
              </a:ext>
            </a:extLst>
          </p:cNvPr>
          <p:cNvSpPr txBox="1"/>
          <p:nvPr/>
        </p:nvSpPr>
        <p:spPr>
          <a:xfrm>
            <a:off x="1211943" y="275107"/>
            <a:ext cx="22365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zh-CN" altLang="en-US" sz="2800" spc="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缺失值处理</a:t>
            </a:r>
          </a:p>
        </p:txBody>
      </p:sp>
      <p:sp>
        <p:nvSpPr>
          <p:cNvPr id="38" name="TextBox 26">
            <a:extLst>
              <a:ext uri="{FF2B5EF4-FFF2-40B4-BE49-F238E27FC236}">
                <a16:creationId xmlns:a16="http://schemas.microsoft.com/office/drawing/2014/main" id="{075DFE7D-8191-4795-A47C-D37BB658AFF1}"/>
              </a:ext>
            </a:extLst>
          </p:cNvPr>
          <p:cNvSpPr txBox="1"/>
          <p:nvPr/>
        </p:nvSpPr>
        <p:spPr>
          <a:xfrm>
            <a:off x="3582245" y="313178"/>
            <a:ext cx="46919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altLang="zh-CN" sz="2400" dirty="0">
                <a:solidFill>
                  <a:srgbClr val="C00000"/>
                </a:solidFill>
                <a:latin typeface="Arial" panose="020B0604020202020204" pitchFamily="34" charset="0"/>
                <a:ea typeface="Kozuka Gothic Pro R" panose="020B0400000000000000" pitchFamily="34" charset="-128"/>
                <a:cs typeface="Arial" panose="020B0604020202020204" pitchFamily="34" charset="0"/>
              </a:rPr>
              <a:t>MISSING VALUE PROCESSING</a:t>
            </a:r>
          </a:p>
        </p:txBody>
      </p:sp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id="{D9A32C7D-C3CD-48F8-A6E5-EDDC805EC854}"/>
              </a:ext>
            </a:extLst>
          </p:cNvPr>
          <p:cNvCxnSpPr/>
          <p:nvPr/>
        </p:nvCxnSpPr>
        <p:spPr>
          <a:xfrm>
            <a:off x="3432307" y="384399"/>
            <a:ext cx="0" cy="27812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321534396"/>
      </p:ext>
    </p:extLst>
  </p:cSld>
  <p:clrMapOvr>
    <a:masterClrMapping/>
  </p:clrMapOvr>
  <p:transition spd="slow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2" presetClass="entr" presetSubtype="1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2" presetClass="entr" presetSubtype="1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2" presetClass="entr" presetSubtype="1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42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42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2600"/>
                            </p:stCondLst>
                            <p:childTnLst>
                              <p:par>
                                <p:cTn id="7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2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4600"/>
                            </p:stCondLst>
                            <p:childTnLst>
                              <p:par>
                                <p:cTn id="78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30" grpId="0" animBg="1"/>
      <p:bldP spid="40" grpId="0"/>
      <p:bldP spid="41" grpId="0"/>
      <p:bldP spid="60" grpId="0"/>
      <p:bldP spid="61" grpId="0"/>
      <p:bldP spid="62" grpId="0"/>
      <p:bldP spid="63" grpId="0"/>
      <p:bldP spid="39" grpId="0"/>
      <p:bldP spid="34" grpId="0"/>
      <p:bldP spid="3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Box 44"/>
          <p:cNvSpPr txBox="1"/>
          <p:nvPr/>
        </p:nvSpPr>
        <p:spPr>
          <a:xfrm>
            <a:off x="5771045" y="3114897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探索性分析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7674080" y="3145674"/>
            <a:ext cx="19914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rgbClr val="C00000"/>
                </a:solidFill>
                <a:latin typeface="Arial" panose="020B0604020202020204" pitchFamily="34" charset="0"/>
                <a:ea typeface="Kozuka Gothic Pro R" panose="020B0400000000000000" pitchFamily="34" charset="-128"/>
                <a:cs typeface="Arial" panose="020B0604020202020204" pitchFamily="34" charset="0"/>
              </a:rPr>
              <a:t>EXPLORATION</a:t>
            </a:r>
            <a:endParaRPr lang="zh-CN" altLang="en-US" sz="2000" dirty="0">
              <a:solidFill>
                <a:srgbClr val="C00000"/>
              </a:solidFill>
              <a:latin typeface="Arial" panose="020B0604020202020204" pitchFamily="34" charset="0"/>
              <a:ea typeface="Kozuka Gothic Pro R" panose="020B0400000000000000" pitchFamily="34" charset="-128"/>
              <a:cs typeface="Arial" panose="020B0604020202020204" pitchFamily="34" charset="0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2888020" y="2498092"/>
            <a:ext cx="1734808" cy="1734808"/>
            <a:chOff x="2683251" y="1980687"/>
            <a:chExt cx="1301106" cy="1301106"/>
          </a:xfrm>
          <a:effectLst>
            <a:outerShdw blurRad="2540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55" name="椭圆 54"/>
            <p:cNvSpPr/>
            <p:nvPr/>
          </p:nvSpPr>
          <p:spPr>
            <a:xfrm>
              <a:off x="2683251" y="1980687"/>
              <a:ext cx="1301106" cy="1301106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3093233" y="2227283"/>
              <a:ext cx="481142" cy="807914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CN" sz="6400" b="1" dirty="0">
                  <a:solidFill>
                    <a:schemeClr val="bg1"/>
                  </a:solidFill>
                  <a:latin typeface="Arial" panose="020B0604020202020204" pitchFamily="34" charset="0"/>
                  <a:ea typeface="造字工房劲黑（非商用）常规体" pitchFamily="50" charset="-122"/>
                  <a:cs typeface="Arial" panose="020B0604020202020204" pitchFamily="34" charset="0"/>
                </a:rPr>
                <a:t>3</a:t>
              </a:r>
              <a:endParaRPr lang="zh-CN" altLang="en-US" sz="6400" b="1" dirty="0">
                <a:solidFill>
                  <a:schemeClr val="bg1"/>
                </a:solidFill>
                <a:latin typeface="Arial" panose="020B0604020202020204" pitchFamily="34" charset="0"/>
                <a:ea typeface="造字工房劲黑（非商用）常规体" pitchFamily="50" charset="-122"/>
                <a:cs typeface="Arial" panose="020B0604020202020204" pitchFamily="34" charset="0"/>
              </a:endParaRPr>
            </a:p>
          </p:txBody>
        </p:sp>
      </p:grpSp>
      <p:cxnSp>
        <p:nvCxnSpPr>
          <p:cNvPr id="57" name="直接连接符 56"/>
          <p:cNvCxnSpPr/>
          <p:nvPr/>
        </p:nvCxnSpPr>
        <p:spPr>
          <a:xfrm flipV="1">
            <a:off x="5010112" y="2498092"/>
            <a:ext cx="0" cy="1734811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椭圆 58"/>
          <p:cNvSpPr/>
          <p:nvPr/>
        </p:nvSpPr>
        <p:spPr>
          <a:xfrm>
            <a:off x="5379194" y="3139254"/>
            <a:ext cx="366369" cy="366369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4146653" y="8510119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延时符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71389221"/>
      </p:ext>
    </p:extLst>
  </p:cSld>
  <p:clrMapOvr>
    <a:masterClrMapping/>
  </p:clrMapOvr>
  <p:transition spd="slow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6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49" grpId="0"/>
      <p:bldP spid="59" grpId="0" animBg="1"/>
      <p:bldP spid="2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直接连接符 23"/>
          <p:cNvCxnSpPr/>
          <p:nvPr/>
        </p:nvCxnSpPr>
        <p:spPr>
          <a:xfrm>
            <a:off x="687010" y="832152"/>
            <a:ext cx="10817981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椭圆 24"/>
          <p:cNvSpPr/>
          <p:nvPr/>
        </p:nvSpPr>
        <p:spPr>
          <a:xfrm>
            <a:off x="862508" y="322924"/>
            <a:ext cx="366369" cy="366369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26" name="TextBox 25"/>
          <p:cNvSpPr txBox="1"/>
          <p:nvPr/>
        </p:nvSpPr>
        <p:spPr>
          <a:xfrm>
            <a:off x="1211943" y="275107"/>
            <a:ext cx="22365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zh-CN" altLang="en-US" sz="2800" spc="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探索性分析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606289" y="316144"/>
            <a:ext cx="23499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altLang="zh-CN" sz="2400" dirty="0">
                <a:solidFill>
                  <a:srgbClr val="C00000"/>
                </a:solidFill>
                <a:latin typeface="Arial" panose="020B0604020202020204" pitchFamily="34" charset="0"/>
                <a:ea typeface="Kozuka Gothic Pro R" panose="020B0400000000000000" pitchFamily="34" charset="-128"/>
                <a:cs typeface="Arial" panose="020B0604020202020204" pitchFamily="34" charset="0"/>
              </a:rPr>
              <a:t>EXPLORATION</a:t>
            </a:r>
            <a:endParaRPr lang="zh-CN" altLang="en-US" sz="2400" dirty="0">
              <a:solidFill>
                <a:srgbClr val="C00000"/>
              </a:solidFill>
              <a:latin typeface="Arial" panose="020B0604020202020204" pitchFamily="34" charset="0"/>
              <a:ea typeface="Kozuka Gothic Pro R" panose="020B0400000000000000" pitchFamily="34" charset="-128"/>
              <a:cs typeface="Arial" panose="020B0604020202020204" pitchFamily="34" charset="0"/>
            </a:endParaRPr>
          </a:p>
        </p:txBody>
      </p:sp>
      <p:cxnSp>
        <p:nvCxnSpPr>
          <p:cNvPr id="28" name="直接连接符 27"/>
          <p:cNvCxnSpPr/>
          <p:nvPr/>
        </p:nvCxnSpPr>
        <p:spPr>
          <a:xfrm>
            <a:off x="3424515" y="367045"/>
            <a:ext cx="0" cy="27812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14146653" y="8510119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延时符</a:t>
            </a:r>
          </a:p>
        </p:txBody>
      </p:sp>
      <p:sp>
        <p:nvSpPr>
          <p:cNvPr id="45" name="椭圆 34"/>
          <p:cNvSpPr/>
          <p:nvPr/>
        </p:nvSpPr>
        <p:spPr>
          <a:xfrm rot="5400000">
            <a:off x="5223681" y="2447876"/>
            <a:ext cx="1436856" cy="1847881"/>
          </a:xfrm>
          <a:custGeom>
            <a:avLst/>
            <a:gdLst/>
            <a:ahLst/>
            <a:cxnLst/>
            <a:rect l="l" t="t" r="r" b="b"/>
            <a:pathLst>
              <a:path w="1118836" h="1438889">
                <a:moveTo>
                  <a:pt x="548270" y="0"/>
                </a:moveTo>
                <a:lnTo>
                  <a:pt x="721662" y="346785"/>
                </a:lnTo>
                <a:cubicBezTo>
                  <a:pt x="951885" y="413972"/>
                  <a:pt x="1118836" y="627225"/>
                  <a:pt x="1118836" y="879471"/>
                </a:cubicBezTo>
                <a:cubicBezTo>
                  <a:pt x="1118836" y="1188429"/>
                  <a:pt x="868376" y="1438889"/>
                  <a:pt x="559418" y="1438889"/>
                </a:cubicBezTo>
                <a:cubicBezTo>
                  <a:pt x="250460" y="1438889"/>
                  <a:pt x="0" y="1188429"/>
                  <a:pt x="0" y="879471"/>
                </a:cubicBezTo>
                <a:cubicBezTo>
                  <a:pt x="0" y="636984"/>
                  <a:pt x="154283" y="430531"/>
                  <a:pt x="370781" y="354978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latin typeface="+mn-ea"/>
            </a:endParaRPr>
          </a:p>
        </p:txBody>
      </p:sp>
      <p:grpSp>
        <p:nvGrpSpPr>
          <p:cNvPr id="47" name="组合 46"/>
          <p:cNvGrpSpPr/>
          <p:nvPr/>
        </p:nvGrpSpPr>
        <p:grpSpPr>
          <a:xfrm rot="5400000">
            <a:off x="3054463" y="2452241"/>
            <a:ext cx="1415563" cy="1839147"/>
            <a:chOff x="4020870" y="2194485"/>
            <a:chExt cx="1102258" cy="143209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68" name="等腰三角形 43"/>
            <p:cNvSpPr/>
            <p:nvPr/>
          </p:nvSpPr>
          <p:spPr>
            <a:xfrm>
              <a:off x="4020870" y="2194485"/>
              <a:ext cx="1102258" cy="1432090"/>
            </a:xfrm>
            <a:custGeom>
              <a:avLst/>
              <a:gdLst/>
              <a:ahLst/>
              <a:cxnLst/>
              <a:rect l="l" t="t" r="r" b="b"/>
              <a:pathLst>
                <a:path w="1102258" h="1432090">
                  <a:moveTo>
                    <a:pt x="761620" y="431870"/>
                  </a:moveTo>
                  <a:lnTo>
                    <a:pt x="856659" y="621949"/>
                  </a:lnTo>
                  <a:lnTo>
                    <a:pt x="234710" y="621949"/>
                  </a:lnTo>
                  <a:lnTo>
                    <a:pt x="325695" y="439980"/>
                  </a:lnTo>
                  <a:cubicBezTo>
                    <a:pt x="163858" y="520416"/>
                    <a:pt x="53779" y="687834"/>
                    <a:pt x="53779" y="880961"/>
                  </a:cubicBezTo>
                  <a:cubicBezTo>
                    <a:pt x="53779" y="1155639"/>
                    <a:pt x="276450" y="1378310"/>
                    <a:pt x="551128" y="1378310"/>
                  </a:cubicBezTo>
                  <a:cubicBezTo>
                    <a:pt x="825806" y="1378310"/>
                    <a:pt x="1048477" y="1155639"/>
                    <a:pt x="1048477" y="880961"/>
                  </a:cubicBezTo>
                  <a:cubicBezTo>
                    <a:pt x="1048477" y="681767"/>
                    <a:pt x="931374" y="509923"/>
                    <a:pt x="761620" y="431870"/>
                  </a:cubicBezTo>
                  <a:close/>
                  <a:moveTo>
                    <a:pt x="545685" y="0"/>
                  </a:moveTo>
                  <a:lnTo>
                    <a:pt x="726120" y="360871"/>
                  </a:lnTo>
                  <a:cubicBezTo>
                    <a:pt x="945108" y="431845"/>
                    <a:pt x="1102258" y="638051"/>
                    <a:pt x="1102258" y="880961"/>
                  </a:cubicBezTo>
                  <a:cubicBezTo>
                    <a:pt x="1102258" y="1185341"/>
                    <a:pt x="855509" y="1432090"/>
                    <a:pt x="551129" y="1432090"/>
                  </a:cubicBezTo>
                  <a:cubicBezTo>
                    <a:pt x="246749" y="1432090"/>
                    <a:pt x="0" y="1185341"/>
                    <a:pt x="0" y="880961"/>
                  </a:cubicBezTo>
                  <a:cubicBezTo>
                    <a:pt x="0" y="642821"/>
                    <a:pt x="151038" y="439958"/>
                    <a:pt x="363249" y="364872"/>
                  </a:cubicBez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69" name="等腰三角形 42"/>
            <p:cNvSpPr/>
            <p:nvPr/>
          </p:nvSpPr>
          <p:spPr>
            <a:xfrm>
              <a:off x="4044928" y="2251925"/>
              <a:ext cx="1054142" cy="1350592"/>
            </a:xfrm>
            <a:custGeom>
              <a:avLst/>
              <a:gdLst/>
              <a:ahLst/>
              <a:cxnLst/>
              <a:rect l="l" t="t" r="r" b="b"/>
              <a:pathLst>
                <a:path w="1054142" h="1350592">
                  <a:moveTo>
                    <a:pt x="521627" y="0"/>
                  </a:moveTo>
                  <a:lnTo>
                    <a:pt x="682907" y="322559"/>
                  </a:lnTo>
                  <a:cubicBezTo>
                    <a:pt x="898294" y="386795"/>
                    <a:pt x="1054142" y="586958"/>
                    <a:pt x="1054142" y="823521"/>
                  </a:cubicBezTo>
                  <a:cubicBezTo>
                    <a:pt x="1054142" y="1114614"/>
                    <a:pt x="818164" y="1350592"/>
                    <a:pt x="527071" y="1350592"/>
                  </a:cubicBezTo>
                  <a:cubicBezTo>
                    <a:pt x="235978" y="1350592"/>
                    <a:pt x="0" y="1114614"/>
                    <a:pt x="0" y="823521"/>
                  </a:cubicBezTo>
                  <a:cubicBezTo>
                    <a:pt x="0" y="591722"/>
                    <a:pt x="149634" y="394871"/>
                    <a:pt x="358347" y="326560"/>
                  </a:cubicBez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43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4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latin typeface="+mn-ea"/>
              </a:endParaRPr>
            </a:p>
          </p:txBody>
        </p:sp>
      </p:grpSp>
      <p:grpSp>
        <p:nvGrpSpPr>
          <p:cNvPr id="71" name="组合 70"/>
          <p:cNvGrpSpPr/>
          <p:nvPr/>
        </p:nvGrpSpPr>
        <p:grpSpPr>
          <a:xfrm rot="5400000">
            <a:off x="7414192" y="2452241"/>
            <a:ext cx="1415563" cy="1839147"/>
            <a:chOff x="4020870" y="2194485"/>
            <a:chExt cx="1102258" cy="143209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72" name="等腰三角形 43"/>
            <p:cNvSpPr/>
            <p:nvPr/>
          </p:nvSpPr>
          <p:spPr>
            <a:xfrm>
              <a:off x="4020870" y="2194485"/>
              <a:ext cx="1102258" cy="1432090"/>
            </a:xfrm>
            <a:custGeom>
              <a:avLst/>
              <a:gdLst/>
              <a:ahLst/>
              <a:cxnLst/>
              <a:rect l="l" t="t" r="r" b="b"/>
              <a:pathLst>
                <a:path w="1102258" h="1432090">
                  <a:moveTo>
                    <a:pt x="761620" y="431870"/>
                  </a:moveTo>
                  <a:lnTo>
                    <a:pt x="856659" y="621949"/>
                  </a:lnTo>
                  <a:lnTo>
                    <a:pt x="234710" y="621949"/>
                  </a:lnTo>
                  <a:lnTo>
                    <a:pt x="325695" y="439980"/>
                  </a:lnTo>
                  <a:cubicBezTo>
                    <a:pt x="163858" y="520416"/>
                    <a:pt x="53779" y="687834"/>
                    <a:pt x="53779" y="880961"/>
                  </a:cubicBezTo>
                  <a:cubicBezTo>
                    <a:pt x="53779" y="1155639"/>
                    <a:pt x="276450" y="1378310"/>
                    <a:pt x="551128" y="1378310"/>
                  </a:cubicBezTo>
                  <a:cubicBezTo>
                    <a:pt x="825806" y="1378310"/>
                    <a:pt x="1048477" y="1155639"/>
                    <a:pt x="1048477" y="880961"/>
                  </a:cubicBezTo>
                  <a:cubicBezTo>
                    <a:pt x="1048477" y="681767"/>
                    <a:pt x="931374" y="509923"/>
                    <a:pt x="761620" y="431870"/>
                  </a:cubicBezTo>
                  <a:close/>
                  <a:moveTo>
                    <a:pt x="545685" y="0"/>
                  </a:moveTo>
                  <a:lnTo>
                    <a:pt x="726120" y="360871"/>
                  </a:lnTo>
                  <a:cubicBezTo>
                    <a:pt x="945108" y="431845"/>
                    <a:pt x="1102258" y="638051"/>
                    <a:pt x="1102258" y="880961"/>
                  </a:cubicBezTo>
                  <a:cubicBezTo>
                    <a:pt x="1102258" y="1185341"/>
                    <a:pt x="855509" y="1432090"/>
                    <a:pt x="551129" y="1432090"/>
                  </a:cubicBezTo>
                  <a:cubicBezTo>
                    <a:pt x="246749" y="1432090"/>
                    <a:pt x="0" y="1185341"/>
                    <a:pt x="0" y="880961"/>
                  </a:cubicBezTo>
                  <a:cubicBezTo>
                    <a:pt x="0" y="642821"/>
                    <a:pt x="151038" y="439958"/>
                    <a:pt x="363249" y="364872"/>
                  </a:cubicBez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73" name="等腰三角形 42"/>
            <p:cNvSpPr/>
            <p:nvPr/>
          </p:nvSpPr>
          <p:spPr>
            <a:xfrm>
              <a:off x="4044928" y="2251925"/>
              <a:ext cx="1054142" cy="1350592"/>
            </a:xfrm>
            <a:custGeom>
              <a:avLst/>
              <a:gdLst/>
              <a:ahLst/>
              <a:cxnLst/>
              <a:rect l="l" t="t" r="r" b="b"/>
              <a:pathLst>
                <a:path w="1054142" h="1350592">
                  <a:moveTo>
                    <a:pt x="521627" y="0"/>
                  </a:moveTo>
                  <a:lnTo>
                    <a:pt x="682907" y="322559"/>
                  </a:lnTo>
                  <a:cubicBezTo>
                    <a:pt x="898294" y="386795"/>
                    <a:pt x="1054142" y="586958"/>
                    <a:pt x="1054142" y="823521"/>
                  </a:cubicBezTo>
                  <a:cubicBezTo>
                    <a:pt x="1054142" y="1114614"/>
                    <a:pt x="818164" y="1350592"/>
                    <a:pt x="527071" y="1350592"/>
                  </a:cubicBezTo>
                  <a:cubicBezTo>
                    <a:pt x="235978" y="1350592"/>
                    <a:pt x="0" y="1114614"/>
                    <a:pt x="0" y="823521"/>
                  </a:cubicBezTo>
                  <a:cubicBezTo>
                    <a:pt x="0" y="591722"/>
                    <a:pt x="149634" y="394871"/>
                    <a:pt x="358347" y="326560"/>
                  </a:cubicBez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43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4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latin typeface="+mn-ea"/>
              </a:endParaRPr>
            </a:p>
          </p:txBody>
        </p:sp>
      </p:grpSp>
      <p:sp>
        <p:nvSpPr>
          <p:cNvPr id="82" name="TextBox 81"/>
          <p:cNvSpPr txBox="1"/>
          <p:nvPr/>
        </p:nvSpPr>
        <p:spPr>
          <a:xfrm>
            <a:off x="5217905" y="3112923"/>
            <a:ext cx="14440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+mn-ea"/>
              </a:rPr>
              <a:t>双变量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2970548" y="3125594"/>
            <a:ext cx="13064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+mn-ea"/>
              </a:rPr>
              <a:t>单变量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7405739" y="3125594"/>
            <a:ext cx="1389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+mn-ea"/>
              </a:rPr>
              <a:t>多变量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45019854"/>
      </p:ext>
    </p:extLst>
  </p:cSld>
  <p:clrMapOvr>
    <a:masterClrMapping/>
  </p:clrMapOvr>
  <p:transition spd="slow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00"/>
                            </p:stCondLst>
                            <p:childTnLst>
                              <p:par>
                                <p:cTn id="1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3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300"/>
                            </p:stCondLst>
                            <p:childTnLst>
                              <p:par>
                                <p:cTn id="3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2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2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12" presetClass="entr" presetSubtype="1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2" presetClass="entr" presetSubtype="1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2" presetClass="entr" presetSubtype="1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/>
      <p:bldP spid="27" grpId="0"/>
      <p:bldP spid="75" grpId="0"/>
      <p:bldP spid="45" grpId="0" animBg="1"/>
      <p:bldP spid="82" grpId="0"/>
      <p:bldP spid="83" grpId="0"/>
      <p:bldP spid="8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直接连接符 23"/>
          <p:cNvCxnSpPr/>
          <p:nvPr/>
        </p:nvCxnSpPr>
        <p:spPr>
          <a:xfrm>
            <a:off x="687010" y="832152"/>
            <a:ext cx="10817981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椭圆 24"/>
          <p:cNvSpPr/>
          <p:nvPr/>
        </p:nvSpPr>
        <p:spPr>
          <a:xfrm>
            <a:off x="862508" y="322924"/>
            <a:ext cx="366369" cy="366369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26" name="TextBox 25"/>
          <p:cNvSpPr txBox="1"/>
          <p:nvPr/>
        </p:nvSpPr>
        <p:spPr>
          <a:xfrm>
            <a:off x="1211943" y="275107"/>
            <a:ext cx="14157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zh-CN" altLang="en-US" sz="2800" spc="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单变量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637975" y="300305"/>
            <a:ext cx="15728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altLang="zh-CN" sz="2400" dirty="0">
                <a:solidFill>
                  <a:srgbClr val="C00000"/>
                </a:solidFill>
                <a:latin typeface="Arial" panose="020B0604020202020204" pitchFamily="34" charset="0"/>
                <a:ea typeface="Kozuka Gothic Pro R" panose="020B0400000000000000" pitchFamily="34" charset="-128"/>
                <a:cs typeface="Arial" panose="020B0604020202020204" pitchFamily="34" charset="0"/>
              </a:rPr>
              <a:t>Univariate</a:t>
            </a:r>
            <a:endParaRPr lang="zh-CN" altLang="en-US" sz="2400" dirty="0">
              <a:solidFill>
                <a:srgbClr val="C00000"/>
              </a:solidFill>
              <a:latin typeface="Arial" panose="020B0604020202020204" pitchFamily="34" charset="0"/>
              <a:ea typeface="Kozuka Gothic Pro R" panose="020B0400000000000000" pitchFamily="34" charset="-128"/>
              <a:cs typeface="Arial" panose="020B0604020202020204" pitchFamily="34" charset="0"/>
            </a:endParaRPr>
          </a:p>
        </p:txBody>
      </p:sp>
      <p:cxnSp>
        <p:nvCxnSpPr>
          <p:cNvPr id="28" name="直接连接符 27"/>
          <p:cNvCxnSpPr/>
          <p:nvPr/>
        </p:nvCxnSpPr>
        <p:spPr>
          <a:xfrm>
            <a:off x="2637975" y="367045"/>
            <a:ext cx="0" cy="27812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14146653" y="8510119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延时符</a:t>
            </a:r>
          </a:p>
        </p:txBody>
      </p:sp>
      <p:grpSp>
        <p:nvGrpSpPr>
          <p:cNvPr id="50" name="组合 49"/>
          <p:cNvGrpSpPr/>
          <p:nvPr/>
        </p:nvGrpSpPr>
        <p:grpSpPr>
          <a:xfrm>
            <a:off x="1867128" y="2247054"/>
            <a:ext cx="3164191" cy="1477088"/>
            <a:chOff x="1453035" y="1860420"/>
            <a:chExt cx="1881711" cy="1224902"/>
          </a:xfrm>
        </p:grpSpPr>
        <p:grpSp>
          <p:nvGrpSpPr>
            <p:cNvPr id="51" name="组合 50"/>
            <p:cNvGrpSpPr/>
            <p:nvPr/>
          </p:nvGrpSpPr>
          <p:grpSpPr>
            <a:xfrm>
              <a:off x="1453035" y="1860420"/>
              <a:ext cx="1721136" cy="1224902"/>
              <a:chOff x="4304043" y="1286668"/>
              <a:chExt cx="3837944" cy="2757793"/>
            </a:xfrm>
            <a:effectLst>
              <a:outerShdw blurRad="381000" dist="2540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53" name="圆角矩形 52"/>
              <p:cNvSpPr/>
              <p:nvPr/>
            </p:nvSpPr>
            <p:spPr>
              <a:xfrm>
                <a:off x="4304043" y="1286668"/>
                <a:ext cx="3837944" cy="2757793"/>
              </a:xfrm>
              <a:prstGeom prst="roundRect">
                <a:avLst/>
              </a:prstGeom>
              <a:gradFill>
                <a:gsLst>
                  <a:gs pos="62000">
                    <a:schemeClr val="bg1">
                      <a:lumMod val="9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4" name="圆角矩形 53"/>
              <p:cNvSpPr/>
              <p:nvPr/>
            </p:nvSpPr>
            <p:spPr>
              <a:xfrm>
                <a:off x="4351930" y="1330004"/>
                <a:ext cx="3742172" cy="2671122"/>
              </a:xfrm>
              <a:prstGeom prst="roundRect">
                <a:avLst/>
              </a:prstGeom>
              <a:gradFill>
                <a:gsLst>
                  <a:gs pos="42000">
                    <a:srgbClr val="F0F0F0"/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52" name="TextBox 51"/>
            <p:cNvSpPr txBox="1"/>
            <p:nvPr/>
          </p:nvSpPr>
          <p:spPr>
            <a:xfrm>
              <a:off x="1453035" y="2168145"/>
              <a:ext cx="1881711" cy="6891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457189" indent="-457189">
                <a:buFont typeface="Arial" panose="020B0604020202020204" pitchFamily="34" charset="0"/>
                <a:buChar char="•"/>
              </a:pPr>
              <a:r>
                <a:rPr lang="en-US" altLang="zh-CN" sz="2400" dirty="0">
                  <a:latin typeface="Arial" panose="020B0604020202020204" pitchFamily="34" charset="0"/>
                  <a:cs typeface="Arial" panose="020B0604020202020204" pitchFamily="34" charset="0"/>
                </a:rPr>
                <a:t>rating</a:t>
              </a:r>
              <a:r>
                <a:rPr lang="zh-CN" alt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（评分）</a:t>
              </a:r>
              <a:endParaRPr lang="en-US" altLang="zh-CN" sz="24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457189" indent="-457189">
                <a:buFont typeface="Arial" panose="020B0604020202020204" pitchFamily="34" charset="0"/>
                <a:buChar char="•"/>
              </a:pPr>
              <a:r>
                <a:rPr lang="en-US" altLang="zh-CN" sz="2400" dirty="0">
                  <a:latin typeface="Arial" panose="020B0604020202020204" pitchFamily="34" charset="0"/>
                  <a:cs typeface="Arial" panose="020B0604020202020204" pitchFamily="34" charset="0"/>
                </a:rPr>
                <a:t>category</a:t>
              </a:r>
              <a:r>
                <a:rPr lang="zh-CN" alt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（类别）</a:t>
              </a:r>
              <a:endParaRPr lang="en-US" altLang="zh-CN" sz="2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55" name="组合 54"/>
          <p:cNvGrpSpPr/>
          <p:nvPr/>
        </p:nvGrpSpPr>
        <p:grpSpPr>
          <a:xfrm>
            <a:off x="1119407" y="1259848"/>
            <a:ext cx="1407942" cy="1349184"/>
            <a:chOff x="893618" y="1120015"/>
            <a:chExt cx="1118835" cy="1118835"/>
          </a:xfrm>
        </p:grpSpPr>
        <p:sp>
          <p:nvSpPr>
            <p:cNvPr id="56" name="椭圆 55"/>
            <p:cNvSpPr/>
            <p:nvPr/>
          </p:nvSpPr>
          <p:spPr>
            <a:xfrm>
              <a:off x="893618" y="1120015"/>
              <a:ext cx="1118835" cy="1118835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980885" y="1457104"/>
              <a:ext cx="1002769" cy="4338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单变量</a:t>
              </a:r>
            </a:p>
          </p:txBody>
        </p:sp>
      </p:grp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1" y="1516138"/>
            <a:ext cx="4996582" cy="37392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4" name="TextBox 43"/>
          <p:cNvSpPr txBox="1"/>
          <p:nvPr/>
        </p:nvSpPr>
        <p:spPr>
          <a:xfrm>
            <a:off x="7215501" y="5539268"/>
            <a:ext cx="26180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rating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（评分）分布图</a:t>
            </a:r>
          </a:p>
        </p:txBody>
      </p:sp>
      <p:graphicFrame>
        <p:nvGraphicFramePr>
          <p:cNvPr id="46" name="表格 45">
            <a:extLst>
              <a:ext uri="{FF2B5EF4-FFF2-40B4-BE49-F238E27FC236}">
                <a16:creationId xmlns:a16="http://schemas.microsoft.com/office/drawing/2014/main" id="{38B9E9D4-6EBF-412D-B1E3-9567711B9E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1847650"/>
              </p:ext>
            </p:extLst>
          </p:nvPr>
        </p:nvGraphicFramePr>
        <p:xfrm>
          <a:off x="1869770" y="4152717"/>
          <a:ext cx="2728008" cy="1645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640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640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927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100" b="1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数字特征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100" b="1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数值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27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100" b="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均值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100" b="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4.26</a:t>
                      </a:r>
                      <a:endParaRPr lang="zh-CN" altLang="en-US" sz="2100" b="0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927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100" b="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中位数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100" b="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4.4</a:t>
                      </a:r>
                      <a:endParaRPr lang="zh-CN" altLang="en-US" sz="2100" b="0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27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100" b="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众数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100" b="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4.5</a:t>
                      </a:r>
                      <a:endParaRPr lang="zh-CN" altLang="en-US" sz="2100" b="0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1201331766"/>
      </p:ext>
    </p:extLst>
  </p:cSld>
  <p:clrMapOvr>
    <a:masterClrMapping/>
  </p:clrMapOvr>
  <p:transition spd="slow" advTm="0">
    <p:pull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3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1" dur="3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800"/>
                                </p:stCondLst>
                                <p:childTnLst>
                                  <p:par>
                                    <p:cTn id="13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6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1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0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4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1300"/>
                                </p:stCondLst>
                                <p:childTnLst>
                                  <p:par>
                                    <p:cTn id="26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8" dur="2000"/>
                                            <p:tgtEl>
                                              <p:spTgt spid="7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3300"/>
                                </p:stCondLst>
                                <p:childTnLst>
                                  <p:par>
                                    <p:cTn id="30" presetID="2" presetClass="entr" presetSubtype="4" fill="hold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32" dur="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33" dur="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4" presetID="18" presetClass="entr" presetSubtype="6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Right)">
                                          <p:cBhvr>
                                            <p:cTn id="36" dur="5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5" grpId="0" animBg="1"/>
          <p:bldP spid="26" grpId="0"/>
          <p:bldP spid="27" grpId="0"/>
          <p:bldP spid="75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3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1" dur="3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800"/>
                                </p:stCondLst>
                                <p:childTnLst>
                                  <p:par>
                                    <p:cTn id="13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6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1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0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4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1300"/>
                                </p:stCondLst>
                                <p:childTnLst>
                                  <p:par>
                                    <p:cTn id="26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8" dur="2000"/>
                                            <p:tgtEl>
                                              <p:spTgt spid="7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3300"/>
                                </p:stCondLst>
                                <p:childTnLst>
                                  <p:par>
                                    <p:cTn id="30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2" dur="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3" dur="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4" presetID="18" presetClass="entr" presetSubtype="6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Right)">
                                          <p:cBhvr>
                                            <p:cTn id="36" dur="5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5" grpId="0" animBg="1"/>
          <p:bldP spid="26" grpId="0"/>
          <p:bldP spid="27" grpId="0"/>
          <p:bldP spid="75" grpId="0"/>
        </p:bldLst>
      </p:timing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直接连接符 23"/>
          <p:cNvCxnSpPr/>
          <p:nvPr/>
        </p:nvCxnSpPr>
        <p:spPr>
          <a:xfrm>
            <a:off x="687010" y="832152"/>
            <a:ext cx="10817981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椭圆 24"/>
          <p:cNvSpPr/>
          <p:nvPr/>
        </p:nvSpPr>
        <p:spPr>
          <a:xfrm>
            <a:off x="862508" y="322924"/>
            <a:ext cx="366369" cy="366369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75" name="TextBox 74"/>
          <p:cNvSpPr txBox="1"/>
          <p:nvPr/>
        </p:nvSpPr>
        <p:spPr>
          <a:xfrm>
            <a:off x="14146653" y="8510119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延时符</a:t>
            </a:r>
          </a:p>
        </p:txBody>
      </p:sp>
      <p:grpSp>
        <p:nvGrpSpPr>
          <p:cNvPr id="41" name="组合 40"/>
          <p:cNvGrpSpPr/>
          <p:nvPr/>
        </p:nvGrpSpPr>
        <p:grpSpPr>
          <a:xfrm>
            <a:off x="1714352" y="2994083"/>
            <a:ext cx="3153973" cy="1719044"/>
            <a:chOff x="3213637" y="3195069"/>
            <a:chExt cx="1902302" cy="1224902"/>
          </a:xfrm>
        </p:grpSpPr>
        <p:grpSp>
          <p:nvGrpSpPr>
            <p:cNvPr id="42" name="组合 41"/>
            <p:cNvGrpSpPr/>
            <p:nvPr/>
          </p:nvGrpSpPr>
          <p:grpSpPr>
            <a:xfrm>
              <a:off x="3213637" y="3195069"/>
              <a:ext cx="1721136" cy="1224902"/>
              <a:chOff x="4304043" y="1286668"/>
              <a:chExt cx="3837944" cy="2757793"/>
            </a:xfrm>
            <a:effectLst>
              <a:outerShdw blurRad="381000" dist="2540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48" name="圆角矩形 47"/>
              <p:cNvSpPr/>
              <p:nvPr/>
            </p:nvSpPr>
            <p:spPr>
              <a:xfrm>
                <a:off x="4304043" y="1286668"/>
                <a:ext cx="3837944" cy="2757793"/>
              </a:xfrm>
              <a:prstGeom prst="roundRect">
                <a:avLst/>
              </a:prstGeom>
              <a:gradFill>
                <a:gsLst>
                  <a:gs pos="62000">
                    <a:schemeClr val="bg1">
                      <a:lumMod val="9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9" name="圆角矩形 48"/>
              <p:cNvSpPr/>
              <p:nvPr/>
            </p:nvSpPr>
            <p:spPr>
              <a:xfrm>
                <a:off x="4351930" y="1330004"/>
                <a:ext cx="3742172" cy="2671122"/>
              </a:xfrm>
              <a:prstGeom prst="roundRect">
                <a:avLst/>
              </a:prstGeom>
              <a:gradFill>
                <a:gsLst>
                  <a:gs pos="42000">
                    <a:srgbClr val="F0F0F0"/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46" name="TextBox 45"/>
            <p:cNvSpPr txBox="1"/>
            <p:nvPr/>
          </p:nvSpPr>
          <p:spPr>
            <a:xfrm>
              <a:off x="3309757" y="3541119"/>
              <a:ext cx="1806182" cy="592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189" indent="-457189">
                <a:buFont typeface="Arial" panose="020B0604020202020204" pitchFamily="34" charset="0"/>
                <a:buChar char="•"/>
              </a:pPr>
              <a:r>
                <a:rPr lang="en-US" altLang="zh-CN" sz="2400" dirty="0">
                  <a:latin typeface="Arial" panose="020B0604020202020204" pitchFamily="34" charset="0"/>
                  <a:cs typeface="Arial" panose="020B0604020202020204" pitchFamily="34" charset="0"/>
                </a:rPr>
                <a:t>content rating</a:t>
              </a:r>
            </a:p>
            <a:p>
              <a:pPr marL="457189" indent="-457189">
                <a:buFont typeface="Arial" panose="020B0604020202020204" pitchFamily="34" charset="0"/>
                <a:buChar char="•"/>
              </a:pPr>
              <a:r>
                <a:rPr lang="en-US" altLang="zh-CN" sz="2400" dirty="0">
                  <a:latin typeface="Arial" panose="020B0604020202020204" pitchFamily="34" charset="0"/>
                  <a:cs typeface="Arial" panose="020B0604020202020204" pitchFamily="34" charset="0"/>
                </a:rPr>
                <a:t>free</a:t>
              </a:r>
            </a:p>
          </p:txBody>
        </p:sp>
      </p:grpSp>
      <p:grpSp>
        <p:nvGrpSpPr>
          <p:cNvPr id="58" name="组合 57"/>
          <p:cNvGrpSpPr/>
          <p:nvPr/>
        </p:nvGrpSpPr>
        <p:grpSpPr>
          <a:xfrm>
            <a:off x="1007919" y="2043311"/>
            <a:ext cx="1469676" cy="1395124"/>
            <a:chOff x="2662509" y="2571750"/>
            <a:chExt cx="1102257" cy="1102257"/>
          </a:xfrm>
        </p:grpSpPr>
        <p:grpSp>
          <p:nvGrpSpPr>
            <p:cNvPr id="59" name="组合 58"/>
            <p:cNvGrpSpPr/>
            <p:nvPr/>
          </p:nvGrpSpPr>
          <p:grpSpPr>
            <a:xfrm>
              <a:off x="2662509" y="2571750"/>
              <a:ext cx="1102257" cy="1102257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61" name="同心圆 60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2" name="椭圆 61"/>
              <p:cNvSpPr/>
              <p:nvPr/>
            </p:nvSpPr>
            <p:spPr>
              <a:xfrm>
                <a:off x="392112" y="760412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60" name="TextBox 59"/>
            <p:cNvSpPr txBox="1"/>
            <p:nvPr/>
          </p:nvSpPr>
          <p:spPr>
            <a:xfrm>
              <a:off x="2736583" y="2922823"/>
              <a:ext cx="946413" cy="4133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dirty="0">
                  <a:latin typeface="Arial" panose="020B0604020202020204" pitchFamily="34" charset="0"/>
                  <a:cs typeface="Arial" panose="020B0604020202020204" pitchFamily="34" charset="0"/>
                </a:rPr>
                <a:t>双变量</a:t>
              </a:r>
              <a:endParaRPr lang="en-US" altLang="zh-CN" sz="28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2587769" y="3023412"/>
            <a:ext cx="13337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(rating)</a:t>
            </a:r>
            <a:endParaRPr lang="zh-CN" altLang="en-US" sz="24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6465435" y="5875752"/>
            <a:ext cx="37180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rating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（评分）与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content rating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（内容分级）的关系图</a:t>
            </a:r>
          </a:p>
        </p:txBody>
      </p:sp>
      <p:pic>
        <p:nvPicPr>
          <p:cNvPr id="36" name="图片 3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3270" y="1164832"/>
            <a:ext cx="4702385" cy="4702385"/>
          </a:xfrm>
          <a:prstGeom prst="rect">
            <a:avLst/>
          </a:prstGeom>
        </p:spPr>
      </p:pic>
      <p:sp>
        <p:nvSpPr>
          <p:cNvPr id="21" name="TextBox 25">
            <a:extLst>
              <a:ext uri="{FF2B5EF4-FFF2-40B4-BE49-F238E27FC236}">
                <a16:creationId xmlns:a16="http://schemas.microsoft.com/office/drawing/2014/main" id="{9ED40527-4721-4C44-86EB-7CF284788C56}"/>
              </a:ext>
            </a:extLst>
          </p:cNvPr>
          <p:cNvSpPr txBox="1"/>
          <p:nvPr/>
        </p:nvSpPr>
        <p:spPr>
          <a:xfrm>
            <a:off x="1211943" y="275107"/>
            <a:ext cx="14157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zh-CN" altLang="en-US" sz="2800" spc="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双变量</a:t>
            </a:r>
          </a:p>
        </p:txBody>
      </p:sp>
      <p:sp>
        <p:nvSpPr>
          <p:cNvPr id="22" name="TextBox 26">
            <a:extLst>
              <a:ext uri="{FF2B5EF4-FFF2-40B4-BE49-F238E27FC236}">
                <a16:creationId xmlns:a16="http://schemas.microsoft.com/office/drawing/2014/main" id="{7944F9F1-5562-4FEB-8B1E-F555A9258EFF}"/>
              </a:ext>
            </a:extLst>
          </p:cNvPr>
          <p:cNvSpPr txBox="1"/>
          <p:nvPr/>
        </p:nvSpPr>
        <p:spPr>
          <a:xfrm>
            <a:off x="2637975" y="300305"/>
            <a:ext cx="13837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altLang="zh-CN" sz="2400" dirty="0">
                <a:solidFill>
                  <a:srgbClr val="C00000"/>
                </a:solidFill>
                <a:latin typeface="Arial" panose="020B0604020202020204" pitchFamily="34" charset="0"/>
                <a:ea typeface="Kozuka Gothic Pro R" panose="020B0400000000000000" pitchFamily="34" charset="-128"/>
                <a:cs typeface="Arial" panose="020B0604020202020204" pitchFamily="34" charset="0"/>
              </a:rPr>
              <a:t>Bivariate</a:t>
            </a:r>
            <a:endParaRPr lang="zh-CN" altLang="en-US" sz="2400" dirty="0">
              <a:solidFill>
                <a:srgbClr val="C00000"/>
              </a:solidFill>
              <a:latin typeface="Arial" panose="020B0604020202020204" pitchFamily="34" charset="0"/>
              <a:ea typeface="Kozuka Gothic Pro R" panose="020B0400000000000000" pitchFamily="34" charset="-128"/>
              <a:cs typeface="Arial" panose="020B0604020202020204" pitchFamily="34" charset="0"/>
            </a:endParaRPr>
          </a:p>
        </p:txBody>
      </p: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5CE77E62-4892-46D4-B1C5-016BA0528130}"/>
              </a:ext>
            </a:extLst>
          </p:cNvPr>
          <p:cNvCxnSpPr/>
          <p:nvPr/>
        </p:nvCxnSpPr>
        <p:spPr>
          <a:xfrm>
            <a:off x="2637975" y="367045"/>
            <a:ext cx="0" cy="27812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2411715819"/>
      </p:ext>
    </p:extLst>
  </p:cSld>
  <p:clrMapOvr>
    <a:masterClrMapping/>
  </p:clrMapOvr>
  <p:transition spd="slow" advTm="0">
    <p:pull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3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300"/>
                                </p:stCondLst>
                                <p:childTnLst>
                                  <p:par>
                                    <p:cTn id="9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1" dur="3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600"/>
                                </p:stCondLst>
                                <p:childTnLst>
                                  <p:par>
                                    <p:cTn id="13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5" dur="2000"/>
                                            <p:tgtEl>
                                              <p:spTgt spid="7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" presetID="2" presetClass="entr" presetSubtype="4" fill="hold" nodeType="withEffect" p14:presetBounceEnd="40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8" dur="5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9" dur="5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" presetID="18" presetClass="entr" presetSubtype="6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Right)">
                                          <p:cBhvr>
                                            <p:cTn id="22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2600"/>
                                </p:stCondLst>
                                <p:childTnLst>
                                  <p:par>
                                    <p:cTn id="24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6" dur="500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7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1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0" dur="500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31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4" dur="500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35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5" grpId="0" animBg="1"/>
          <p:bldP spid="75" grpId="0"/>
          <p:bldP spid="21" grpId="0"/>
          <p:bldP spid="22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3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300"/>
                                </p:stCondLst>
                                <p:childTnLst>
                                  <p:par>
                                    <p:cTn id="9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1" dur="3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600"/>
                                </p:stCondLst>
                                <p:childTnLst>
                                  <p:par>
                                    <p:cTn id="13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5" dur="2000"/>
                                            <p:tgtEl>
                                              <p:spTgt spid="7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" presetID="2" presetClass="entr" presetSubtype="4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" presetID="18" presetClass="entr" presetSubtype="6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Right)">
                                          <p:cBhvr>
                                            <p:cTn id="22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2600"/>
                                </p:stCondLst>
                                <p:childTnLst>
                                  <p:par>
                                    <p:cTn id="24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6" dur="500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7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1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0" dur="500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31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4" dur="500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35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5" grpId="0" animBg="1"/>
          <p:bldP spid="75" grpId="0"/>
          <p:bldP spid="21" grpId="0"/>
          <p:bldP spid="22" grpId="0"/>
        </p:bldLst>
      </p:timing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直接连接符 23"/>
          <p:cNvCxnSpPr/>
          <p:nvPr/>
        </p:nvCxnSpPr>
        <p:spPr>
          <a:xfrm>
            <a:off x="687010" y="832152"/>
            <a:ext cx="10817981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椭圆 24"/>
          <p:cNvSpPr/>
          <p:nvPr/>
        </p:nvSpPr>
        <p:spPr>
          <a:xfrm>
            <a:off x="862508" y="322924"/>
            <a:ext cx="366369" cy="366369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75" name="TextBox 74"/>
          <p:cNvSpPr txBox="1"/>
          <p:nvPr/>
        </p:nvSpPr>
        <p:spPr>
          <a:xfrm>
            <a:off x="14146653" y="8510119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延时符</a:t>
            </a:r>
          </a:p>
        </p:txBody>
      </p:sp>
      <p:grpSp>
        <p:nvGrpSpPr>
          <p:cNvPr id="63" name="组合 62"/>
          <p:cNvGrpSpPr/>
          <p:nvPr/>
        </p:nvGrpSpPr>
        <p:grpSpPr>
          <a:xfrm>
            <a:off x="1874628" y="3093371"/>
            <a:ext cx="2797824" cy="1477088"/>
            <a:chOff x="1453035" y="1860420"/>
            <a:chExt cx="1721136" cy="1224902"/>
          </a:xfrm>
        </p:grpSpPr>
        <p:grpSp>
          <p:nvGrpSpPr>
            <p:cNvPr id="64" name="组合 63"/>
            <p:cNvGrpSpPr/>
            <p:nvPr/>
          </p:nvGrpSpPr>
          <p:grpSpPr>
            <a:xfrm>
              <a:off x="1453035" y="1860420"/>
              <a:ext cx="1721136" cy="1224902"/>
              <a:chOff x="4304043" y="1286668"/>
              <a:chExt cx="3837944" cy="2757793"/>
            </a:xfrm>
            <a:effectLst>
              <a:outerShdw blurRad="381000" dist="2540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66" name="圆角矩形 65"/>
              <p:cNvSpPr/>
              <p:nvPr/>
            </p:nvSpPr>
            <p:spPr>
              <a:xfrm>
                <a:off x="4304043" y="1286668"/>
                <a:ext cx="3837944" cy="2757793"/>
              </a:xfrm>
              <a:prstGeom prst="roundRect">
                <a:avLst/>
              </a:prstGeom>
              <a:gradFill>
                <a:gsLst>
                  <a:gs pos="62000">
                    <a:schemeClr val="bg1">
                      <a:lumMod val="9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  <p:sp>
            <p:nvSpPr>
              <p:cNvPr id="67" name="圆角矩形 66"/>
              <p:cNvSpPr/>
              <p:nvPr/>
            </p:nvSpPr>
            <p:spPr>
              <a:xfrm>
                <a:off x="4351930" y="1330001"/>
                <a:ext cx="3742171" cy="2671120"/>
              </a:xfrm>
              <a:prstGeom prst="roundRect">
                <a:avLst/>
              </a:prstGeom>
              <a:gradFill>
                <a:gsLst>
                  <a:gs pos="42000">
                    <a:srgbClr val="F0F0F0"/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</p:grpSp>
        <p:sp>
          <p:nvSpPr>
            <p:cNvPr id="65" name="TextBox 64"/>
            <p:cNvSpPr txBox="1"/>
            <p:nvPr/>
          </p:nvSpPr>
          <p:spPr>
            <a:xfrm>
              <a:off x="1582249" y="2275108"/>
              <a:ext cx="1344277" cy="3828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457189" indent="-457189">
                <a:buFont typeface="Arial" panose="020B0604020202020204" pitchFamily="34" charset="0"/>
                <a:buChar char="•"/>
              </a:pPr>
              <a:r>
                <a:rPr lang="zh-CN" alt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相关性分析</a:t>
              </a:r>
              <a:endParaRPr lang="en-US" altLang="zh-CN" sz="2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74" name="组合 73"/>
          <p:cNvGrpSpPr/>
          <p:nvPr/>
        </p:nvGrpSpPr>
        <p:grpSpPr>
          <a:xfrm>
            <a:off x="1128739" y="2106165"/>
            <a:ext cx="1407942" cy="1349184"/>
            <a:chOff x="893618" y="1120015"/>
            <a:chExt cx="1118835" cy="1118835"/>
          </a:xfrm>
        </p:grpSpPr>
        <p:sp>
          <p:nvSpPr>
            <p:cNvPr id="76" name="椭圆 75"/>
            <p:cNvSpPr/>
            <p:nvPr/>
          </p:nvSpPr>
          <p:spPr>
            <a:xfrm>
              <a:off x="893618" y="1120015"/>
              <a:ext cx="1118835" cy="1118835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980885" y="1457104"/>
              <a:ext cx="1002769" cy="4338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多变量</a:t>
              </a:r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7124753" y="5849041"/>
            <a:ext cx="32018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12 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个属性的相关性图</a:t>
            </a:r>
          </a:p>
        </p:txBody>
      </p:sp>
      <p:pic>
        <p:nvPicPr>
          <p:cNvPr id="36" name="图片 3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6731" y="1292280"/>
            <a:ext cx="6073140" cy="4556760"/>
          </a:xfrm>
          <a:prstGeom prst="rect">
            <a:avLst/>
          </a:prstGeom>
        </p:spPr>
      </p:pic>
      <p:sp>
        <p:nvSpPr>
          <p:cNvPr id="18" name="TextBox 25">
            <a:extLst>
              <a:ext uri="{FF2B5EF4-FFF2-40B4-BE49-F238E27FC236}">
                <a16:creationId xmlns:a16="http://schemas.microsoft.com/office/drawing/2014/main" id="{AA1E4A0E-9AE5-45C7-BD2C-E10B77A4A3B8}"/>
              </a:ext>
            </a:extLst>
          </p:cNvPr>
          <p:cNvSpPr txBox="1"/>
          <p:nvPr/>
        </p:nvSpPr>
        <p:spPr>
          <a:xfrm>
            <a:off x="1211943" y="275107"/>
            <a:ext cx="14157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zh-CN" altLang="en-US" sz="2800" spc="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多变量</a:t>
            </a:r>
          </a:p>
        </p:txBody>
      </p:sp>
      <p:sp>
        <p:nvSpPr>
          <p:cNvPr id="19" name="TextBox 26">
            <a:extLst>
              <a:ext uri="{FF2B5EF4-FFF2-40B4-BE49-F238E27FC236}">
                <a16:creationId xmlns:a16="http://schemas.microsoft.com/office/drawing/2014/main" id="{B4B15D80-E509-4AAB-9B8A-F4C3B63A73BC}"/>
              </a:ext>
            </a:extLst>
          </p:cNvPr>
          <p:cNvSpPr txBox="1"/>
          <p:nvPr/>
        </p:nvSpPr>
        <p:spPr>
          <a:xfrm>
            <a:off x="2637975" y="300305"/>
            <a:ext cx="17604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altLang="zh-CN" sz="2400" dirty="0">
                <a:solidFill>
                  <a:srgbClr val="C00000"/>
                </a:solidFill>
                <a:latin typeface="Arial" panose="020B0604020202020204" pitchFamily="34" charset="0"/>
                <a:ea typeface="Kozuka Gothic Pro R" panose="020B0400000000000000" pitchFamily="34" charset="-128"/>
                <a:cs typeface="Arial" panose="020B0604020202020204" pitchFamily="34" charset="0"/>
              </a:rPr>
              <a:t>Multivariate</a:t>
            </a:r>
            <a:endParaRPr lang="zh-CN" altLang="en-US" sz="2400" dirty="0">
              <a:solidFill>
                <a:srgbClr val="C00000"/>
              </a:solidFill>
              <a:latin typeface="Arial" panose="020B0604020202020204" pitchFamily="34" charset="0"/>
              <a:ea typeface="Kozuka Gothic Pro R" panose="020B0400000000000000" pitchFamily="34" charset="-128"/>
              <a:cs typeface="Arial" panose="020B0604020202020204" pitchFamily="34" charset="0"/>
            </a:endParaRP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E6F5C505-B2B2-4E37-8DB6-83353B02E586}"/>
              </a:ext>
            </a:extLst>
          </p:cNvPr>
          <p:cNvCxnSpPr/>
          <p:nvPr/>
        </p:nvCxnSpPr>
        <p:spPr>
          <a:xfrm>
            <a:off x="2637975" y="367045"/>
            <a:ext cx="0" cy="27812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3928749171"/>
      </p:ext>
    </p:extLst>
  </p:cSld>
  <p:clrMapOvr>
    <a:masterClrMapping/>
  </p:clrMapOvr>
  <p:transition spd="slow" advTm="0">
    <p:pull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3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300"/>
                                </p:stCondLst>
                                <p:childTnLst>
                                  <p:par>
                                    <p:cTn id="9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1" dur="3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600"/>
                                </p:stCondLst>
                                <p:childTnLst>
                                  <p:par>
                                    <p:cTn id="13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5" dur="2000"/>
                                            <p:tgtEl>
                                              <p:spTgt spid="7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2600"/>
                                </p:stCondLst>
                                <p:childTnLst>
                                  <p:par>
                                    <p:cTn id="17" presetID="2" presetClass="entr" presetSubtype="4" fill="hold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9" dur="5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0" dur="5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18" presetClass="entr" presetSubtype="6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Right)">
                                          <p:cBhvr>
                                            <p:cTn id="23" dur="5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3600"/>
                                </p:stCondLst>
                                <p:childTnLst>
                                  <p:par>
                                    <p:cTn id="25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500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8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1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500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32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500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36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5" grpId="0" animBg="1"/>
          <p:bldP spid="75" grpId="0"/>
          <p:bldP spid="18" grpId="0"/>
          <p:bldP spid="19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3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300"/>
                                </p:stCondLst>
                                <p:childTnLst>
                                  <p:par>
                                    <p:cTn id="9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1" dur="3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600"/>
                                </p:stCondLst>
                                <p:childTnLst>
                                  <p:par>
                                    <p:cTn id="13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5" dur="2000"/>
                                            <p:tgtEl>
                                              <p:spTgt spid="7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2600"/>
                                </p:stCondLst>
                                <p:childTnLst>
                                  <p:par>
                                    <p:cTn id="17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18" presetClass="entr" presetSubtype="6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Right)">
                                          <p:cBhvr>
                                            <p:cTn id="23" dur="5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3600"/>
                                </p:stCondLst>
                                <p:childTnLst>
                                  <p:par>
                                    <p:cTn id="25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500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8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1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500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32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500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36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5" grpId="0" animBg="1"/>
          <p:bldP spid="75" grpId="0"/>
          <p:bldP spid="18" grpId="0"/>
          <p:bldP spid="19" grpId="0"/>
        </p:bldLst>
      </p:timing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组合 53"/>
          <p:cNvGrpSpPr/>
          <p:nvPr/>
        </p:nvGrpSpPr>
        <p:grpSpPr>
          <a:xfrm>
            <a:off x="2888020" y="2517143"/>
            <a:ext cx="1734808" cy="1734808"/>
            <a:chOff x="2683251" y="1980687"/>
            <a:chExt cx="1301106" cy="1301106"/>
          </a:xfrm>
          <a:effectLst>
            <a:outerShdw blurRad="2540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55" name="椭圆 54"/>
            <p:cNvSpPr/>
            <p:nvPr/>
          </p:nvSpPr>
          <p:spPr>
            <a:xfrm>
              <a:off x="2683251" y="1980687"/>
              <a:ext cx="1301106" cy="1301106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prstClr val="white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3093233" y="2192112"/>
              <a:ext cx="481142" cy="807914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</p:spPr>
          <p:txBody>
            <a:bodyPr wrap="none" rtlCol="0">
              <a:spAutoFit/>
            </a:bodyPr>
            <a:lstStyle/>
            <a:p>
              <a:pPr defTabSz="1219170"/>
              <a:r>
                <a:rPr lang="en-US" altLang="zh-CN" sz="6400" b="1" dirty="0">
                  <a:solidFill>
                    <a:prstClr val="white"/>
                  </a:solidFill>
                  <a:latin typeface="Arial" panose="020B0604020202020204" pitchFamily="34" charset="0"/>
                  <a:ea typeface="造字工房劲黑（非商用）常规体" pitchFamily="50" charset="-122"/>
                  <a:cs typeface="Arial" panose="020B0604020202020204" pitchFamily="34" charset="0"/>
                </a:rPr>
                <a:t>4</a:t>
              </a:r>
              <a:endParaRPr lang="zh-CN" altLang="en-US" sz="6400" b="1" dirty="0">
                <a:solidFill>
                  <a:prstClr val="white"/>
                </a:solidFill>
                <a:latin typeface="Arial" panose="020B0604020202020204" pitchFamily="34" charset="0"/>
                <a:ea typeface="造字工房劲黑（非商用）常规体" pitchFamily="50" charset="-122"/>
                <a:cs typeface="Arial" panose="020B0604020202020204" pitchFamily="34" charset="0"/>
              </a:endParaRPr>
            </a:p>
          </p:txBody>
        </p:sp>
      </p:grpSp>
      <p:cxnSp>
        <p:nvCxnSpPr>
          <p:cNvPr id="57" name="直接连接符 56"/>
          <p:cNvCxnSpPr/>
          <p:nvPr/>
        </p:nvCxnSpPr>
        <p:spPr>
          <a:xfrm flipV="1">
            <a:off x="5010112" y="2364738"/>
            <a:ext cx="0" cy="2115823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5771044" y="2306926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9170"/>
            <a:r>
              <a:rPr lang="zh-CN" altLang="en-US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逻辑回归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5771044" y="2902384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9170"/>
            <a:r>
              <a:rPr lang="zh-CN" altLang="en-US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随机森林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5771044" y="3497841"/>
            <a:ext cx="14504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9170"/>
            <a:r>
              <a:rPr lang="en-US" altLang="zh-CN" sz="2400" dirty="0" err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XGBoost</a:t>
            </a:r>
            <a:endParaRPr lang="zh-CN" altLang="en-US" sz="2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7431058" y="2326177"/>
            <a:ext cx="31630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9170"/>
            <a:r>
              <a:rPr lang="en-US" altLang="zh-CN" sz="2000" dirty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LOGISTIC REGRESSION</a:t>
            </a:r>
            <a:endParaRPr lang="zh-CN" altLang="en-US" sz="2000" dirty="0">
              <a:solidFill>
                <a:srgbClr val="C00000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7431058" y="2942152"/>
            <a:ext cx="24384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9170"/>
            <a:r>
              <a:rPr lang="en-US" altLang="zh-CN" sz="2000" dirty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RANDOM FOREST</a:t>
            </a:r>
            <a:endParaRPr lang="zh-CN" altLang="en-US" sz="2000" dirty="0">
              <a:solidFill>
                <a:srgbClr val="C00000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7431058" y="3558128"/>
            <a:ext cx="14526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9170"/>
            <a:r>
              <a:rPr lang="en-US" altLang="zh-CN" sz="2000" dirty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XGBOOST</a:t>
            </a:r>
            <a:endParaRPr lang="zh-CN" altLang="en-US" sz="2000" dirty="0">
              <a:solidFill>
                <a:srgbClr val="C00000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8" name="椭圆 57"/>
          <p:cNvSpPr/>
          <p:nvPr/>
        </p:nvSpPr>
        <p:spPr>
          <a:xfrm>
            <a:off x="5379194" y="2343591"/>
            <a:ext cx="366369" cy="366369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zh-CN" altLang="en-US" sz="2133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9" name="椭圆 58"/>
          <p:cNvSpPr/>
          <p:nvPr/>
        </p:nvSpPr>
        <p:spPr>
          <a:xfrm>
            <a:off x="5379194" y="2926742"/>
            <a:ext cx="366369" cy="366369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zh-CN" altLang="en-US" sz="2133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0" name="椭圆 59"/>
          <p:cNvSpPr/>
          <p:nvPr/>
        </p:nvSpPr>
        <p:spPr>
          <a:xfrm>
            <a:off x="5379194" y="3509893"/>
            <a:ext cx="366369" cy="366369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zh-CN" altLang="en-US" sz="2133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14146653" y="8510119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9170"/>
            <a:r>
              <a:rPr lang="zh-CN" altLang="en-US" sz="2400" dirty="0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延时符</a:t>
            </a:r>
          </a:p>
        </p:txBody>
      </p:sp>
      <p:sp>
        <p:nvSpPr>
          <p:cNvPr id="17" name="TextBox 45">
            <a:extLst>
              <a:ext uri="{FF2B5EF4-FFF2-40B4-BE49-F238E27FC236}">
                <a16:creationId xmlns:a16="http://schemas.microsoft.com/office/drawing/2014/main" id="{DF1D9089-4BEE-44C3-8948-6433D760F269}"/>
              </a:ext>
            </a:extLst>
          </p:cNvPr>
          <p:cNvSpPr txBox="1"/>
          <p:nvPr/>
        </p:nvSpPr>
        <p:spPr>
          <a:xfrm>
            <a:off x="5771044" y="4093044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9170"/>
            <a:r>
              <a:rPr lang="zh-CN" altLang="en-US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神经网络</a:t>
            </a:r>
          </a:p>
        </p:txBody>
      </p:sp>
      <p:sp>
        <p:nvSpPr>
          <p:cNvPr id="18" name="TextBox 49">
            <a:extLst>
              <a:ext uri="{FF2B5EF4-FFF2-40B4-BE49-F238E27FC236}">
                <a16:creationId xmlns:a16="http://schemas.microsoft.com/office/drawing/2014/main" id="{03EF2F0C-0E8E-45C7-AF96-E2449D7305B0}"/>
              </a:ext>
            </a:extLst>
          </p:cNvPr>
          <p:cNvSpPr txBox="1"/>
          <p:nvPr/>
        </p:nvSpPr>
        <p:spPr>
          <a:xfrm>
            <a:off x="7431058" y="4153331"/>
            <a:ext cx="26021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9170"/>
            <a:r>
              <a:rPr lang="en-US" altLang="zh-CN" sz="2000" dirty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NEURAL NETWORK</a:t>
            </a:r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2CC9D5F1-9B6B-4D80-A1CA-0A22C2EA5450}"/>
              </a:ext>
            </a:extLst>
          </p:cNvPr>
          <p:cNvSpPr/>
          <p:nvPr/>
        </p:nvSpPr>
        <p:spPr>
          <a:xfrm>
            <a:off x="5379194" y="4105096"/>
            <a:ext cx="366369" cy="366369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zh-CN" altLang="en-US" sz="2133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65841433"/>
      </p:ext>
    </p:extLst>
  </p:cSld>
  <p:clrMapOvr>
    <a:masterClrMapping/>
  </p:clrMapOvr>
  <p:transition spd="slow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直接连接符 23"/>
          <p:cNvCxnSpPr/>
          <p:nvPr/>
        </p:nvCxnSpPr>
        <p:spPr>
          <a:xfrm>
            <a:off x="687010" y="832152"/>
            <a:ext cx="10817981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椭圆 24"/>
          <p:cNvSpPr/>
          <p:nvPr/>
        </p:nvSpPr>
        <p:spPr>
          <a:xfrm>
            <a:off x="862508" y="322924"/>
            <a:ext cx="366369" cy="366369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211943" y="275107"/>
            <a:ext cx="17908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667" b="0" i="0" u="none" strike="noStrike" kern="1200" cap="none" spc="4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研究</a:t>
            </a:r>
            <a:r>
              <a:rPr lang="zh-CN" altLang="en-US" sz="2800" spc="400" noProof="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方法</a:t>
            </a:r>
            <a:endParaRPr kumimoji="0" lang="zh-CN" altLang="en-US" sz="2667" b="0" i="0" u="none" strike="noStrike" kern="1200" cap="none" spc="4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224107" y="357181"/>
            <a:ext cx="34002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Kozuka Gothic Pro R" panose="020B0400000000000000" pitchFamily="34" charset="-128"/>
                <a:cs typeface="Arial" panose="020B0604020202020204" pitchFamily="34" charset="0"/>
              </a:rPr>
              <a:t>RESEARCH  METHOD</a:t>
            </a:r>
          </a:p>
        </p:txBody>
      </p:sp>
      <p:cxnSp>
        <p:nvCxnSpPr>
          <p:cNvPr id="28" name="直接连接符 27"/>
          <p:cNvCxnSpPr/>
          <p:nvPr/>
        </p:nvCxnSpPr>
        <p:spPr>
          <a:xfrm>
            <a:off x="3076171" y="384399"/>
            <a:ext cx="0" cy="27812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/>
          <p:cNvSpPr txBox="1"/>
          <p:nvPr/>
        </p:nvSpPr>
        <p:spPr>
          <a:xfrm>
            <a:off x="14146653" y="8510119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延时符</a:t>
            </a:r>
          </a:p>
        </p:txBody>
      </p:sp>
      <p:graphicFrame>
        <p:nvGraphicFramePr>
          <p:cNvPr id="3" name="表格 3">
            <a:extLst>
              <a:ext uri="{FF2B5EF4-FFF2-40B4-BE49-F238E27FC236}">
                <a16:creationId xmlns:a16="http://schemas.microsoft.com/office/drawing/2014/main" id="{B3BCCD35-1C2B-436E-A41F-8F67923678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2796183"/>
              </p:ext>
            </p:extLst>
          </p:nvPr>
        </p:nvGraphicFramePr>
        <p:xfrm>
          <a:off x="6670307" y="1552782"/>
          <a:ext cx="1820838" cy="4672164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820838">
                  <a:extLst>
                    <a:ext uri="{9D8B030D-6E8A-4147-A177-3AD203B41FA5}">
                      <a16:colId xmlns:a16="http://schemas.microsoft.com/office/drawing/2014/main" val="423271013"/>
                    </a:ext>
                  </a:extLst>
                </a:gridCol>
              </a:tblGrid>
              <a:tr h="332308">
                <a:tc>
                  <a:txBody>
                    <a:bodyPr/>
                    <a:lstStyle/>
                    <a:p>
                      <a:r>
                        <a:rPr lang="zh-CN" altLang="en-US" sz="1900" dirty="0"/>
                        <a:t>自变量</a:t>
                      </a:r>
                    </a:p>
                  </a:txBody>
                  <a:tcPr marL="44165" marR="44165" marT="22083" marB="22083"/>
                </a:tc>
                <a:extLst>
                  <a:ext uri="{0D108BD9-81ED-4DB2-BD59-A6C34878D82A}">
                    <a16:rowId xmlns:a16="http://schemas.microsoft.com/office/drawing/2014/main" val="2481837884"/>
                  </a:ext>
                </a:extLst>
              </a:tr>
              <a:tr h="332308">
                <a:tc>
                  <a:txBody>
                    <a:bodyPr/>
                    <a:lstStyle/>
                    <a:p>
                      <a:r>
                        <a:rPr lang="en-US" altLang="zh-CN" sz="19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installs</a:t>
                      </a:r>
                      <a:endParaRPr lang="zh-CN" altLang="en-US" sz="19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165" marR="44165" marT="22083" marB="22083"/>
                </a:tc>
                <a:extLst>
                  <a:ext uri="{0D108BD9-81ED-4DB2-BD59-A6C34878D82A}">
                    <a16:rowId xmlns:a16="http://schemas.microsoft.com/office/drawing/2014/main" val="1702385833"/>
                  </a:ext>
                </a:extLst>
              </a:tr>
              <a:tr h="332308">
                <a:tc>
                  <a:txBody>
                    <a:bodyPr/>
                    <a:lstStyle/>
                    <a:p>
                      <a:r>
                        <a:rPr lang="en-US" altLang="zh-CN" sz="19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reviews</a:t>
                      </a:r>
                      <a:endParaRPr lang="zh-CN" altLang="en-US" sz="19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165" marR="44165" marT="22083" marB="22083"/>
                </a:tc>
                <a:extLst>
                  <a:ext uri="{0D108BD9-81ED-4DB2-BD59-A6C34878D82A}">
                    <a16:rowId xmlns:a16="http://schemas.microsoft.com/office/drawing/2014/main" val="3164824720"/>
                  </a:ext>
                </a:extLst>
              </a:tr>
              <a:tr h="332308">
                <a:tc>
                  <a:txBody>
                    <a:bodyPr/>
                    <a:lstStyle/>
                    <a:p>
                      <a:r>
                        <a:rPr lang="en-US" altLang="zh-CN" sz="19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size</a:t>
                      </a:r>
                      <a:endParaRPr lang="zh-CN" altLang="en-US" sz="19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165" marR="44165" marT="22083" marB="22083"/>
                </a:tc>
                <a:extLst>
                  <a:ext uri="{0D108BD9-81ED-4DB2-BD59-A6C34878D82A}">
                    <a16:rowId xmlns:a16="http://schemas.microsoft.com/office/drawing/2014/main" val="3761266163"/>
                  </a:ext>
                </a:extLst>
              </a:tr>
              <a:tr h="332308">
                <a:tc>
                  <a:txBody>
                    <a:bodyPr/>
                    <a:lstStyle/>
                    <a:p>
                      <a:r>
                        <a:rPr lang="en-US" altLang="zh-CN" sz="19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content_rating</a:t>
                      </a:r>
                      <a:endParaRPr lang="zh-CN" altLang="en-US" sz="19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165" marR="44165" marT="22083" marB="22083"/>
                </a:tc>
                <a:extLst>
                  <a:ext uri="{0D108BD9-81ED-4DB2-BD59-A6C34878D82A}">
                    <a16:rowId xmlns:a16="http://schemas.microsoft.com/office/drawing/2014/main" val="3474376094"/>
                  </a:ext>
                </a:extLst>
              </a:tr>
              <a:tr h="332308">
                <a:tc>
                  <a:txBody>
                    <a:bodyPr/>
                    <a:lstStyle/>
                    <a:p>
                      <a:r>
                        <a:rPr lang="en-US" altLang="zh-CN" sz="19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free</a:t>
                      </a:r>
                      <a:endParaRPr lang="zh-CN" altLang="en-US" sz="19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165" marR="44165" marT="22083" marB="22083"/>
                </a:tc>
                <a:extLst>
                  <a:ext uri="{0D108BD9-81ED-4DB2-BD59-A6C34878D82A}">
                    <a16:rowId xmlns:a16="http://schemas.microsoft.com/office/drawing/2014/main" val="3196554363"/>
                  </a:ext>
                </a:extLst>
              </a:tr>
              <a:tr h="332308">
                <a:tc>
                  <a:txBody>
                    <a:bodyPr/>
                    <a:lstStyle/>
                    <a:p>
                      <a:r>
                        <a:rPr lang="en-US" altLang="zh-CN" sz="19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price</a:t>
                      </a:r>
                      <a:endParaRPr lang="zh-CN" altLang="en-US" sz="19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165" marR="44165" marT="22083" marB="22083"/>
                </a:tc>
                <a:extLst>
                  <a:ext uri="{0D108BD9-81ED-4DB2-BD59-A6C34878D82A}">
                    <a16:rowId xmlns:a16="http://schemas.microsoft.com/office/drawing/2014/main" val="1183276694"/>
                  </a:ext>
                </a:extLst>
              </a:tr>
              <a:tr h="332308">
                <a:tc>
                  <a:txBody>
                    <a:bodyPr/>
                    <a:lstStyle/>
                    <a:p>
                      <a:r>
                        <a:rPr lang="en-US" altLang="zh-CN" sz="19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iap</a:t>
                      </a:r>
                      <a:endParaRPr lang="zh-CN" altLang="en-US" sz="19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165" marR="44165" marT="22083" marB="22083"/>
                </a:tc>
                <a:extLst>
                  <a:ext uri="{0D108BD9-81ED-4DB2-BD59-A6C34878D82A}">
                    <a16:rowId xmlns:a16="http://schemas.microsoft.com/office/drawing/2014/main" val="959546226"/>
                  </a:ext>
                </a:extLst>
              </a:tr>
              <a:tr h="332308">
                <a:tc>
                  <a:txBody>
                    <a:bodyPr/>
                    <a:lstStyle/>
                    <a:p>
                      <a:r>
                        <a:rPr lang="en-US" altLang="zh-CN" sz="19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android_version</a:t>
                      </a:r>
                      <a:endParaRPr lang="zh-CN" altLang="en-US" sz="19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165" marR="44165" marT="22083" marB="22083"/>
                </a:tc>
                <a:extLst>
                  <a:ext uri="{0D108BD9-81ED-4DB2-BD59-A6C34878D82A}">
                    <a16:rowId xmlns:a16="http://schemas.microsoft.com/office/drawing/2014/main" val="1628997772"/>
                  </a:ext>
                </a:extLst>
              </a:tr>
              <a:tr h="332308">
                <a:tc>
                  <a:txBody>
                    <a:bodyPr/>
                    <a:lstStyle/>
                    <a:p>
                      <a:r>
                        <a:rPr lang="en-US" altLang="zh-CN" sz="19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len_title</a:t>
                      </a:r>
                      <a:endParaRPr lang="zh-CN" altLang="en-US" sz="19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165" marR="44165" marT="22083" marB="22083"/>
                </a:tc>
                <a:extLst>
                  <a:ext uri="{0D108BD9-81ED-4DB2-BD59-A6C34878D82A}">
                    <a16:rowId xmlns:a16="http://schemas.microsoft.com/office/drawing/2014/main" val="243626747"/>
                  </a:ext>
                </a:extLst>
              </a:tr>
              <a:tr h="332308">
                <a:tc>
                  <a:txBody>
                    <a:bodyPr/>
                    <a:lstStyle/>
                    <a:p>
                      <a:r>
                        <a:rPr lang="en-US" altLang="zh-CN" sz="19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main_category</a:t>
                      </a:r>
                      <a:endParaRPr lang="zh-CN" altLang="en-US" sz="19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165" marR="44165" marT="22083" marB="22083"/>
                </a:tc>
                <a:extLst>
                  <a:ext uri="{0D108BD9-81ED-4DB2-BD59-A6C34878D82A}">
                    <a16:rowId xmlns:a16="http://schemas.microsoft.com/office/drawing/2014/main" val="13033311"/>
                  </a:ext>
                </a:extLst>
              </a:tr>
              <a:tr h="332308">
                <a:tc>
                  <a:txBody>
                    <a:bodyPr/>
                    <a:lstStyle/>
                    <a:p>
                      <a:r>
                        <a:rPr lang="en-US" altLang="zh-CN" sz="19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iap_min</a:t>
                      </a:r>
                      <a:endParaRPr lang="zh-CN" altLang="en-US" sz="19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165" marR="44165" marT="22083" marB="22083"/>
                </a:tc>
                <a:extLst>
                  <a:ext uri="{0D108BD9-81ED-4DB2-BD59-A6C34878D82A}">
                    <a16:rowId xmlns:a16="http://schemas.microsoft.com/office/drawing/2014/main" val="3574549301"/>
                  </a:ext>
                </a:extLst>
              </a:tr>
              <a:tr h="332308">
                <a:tc>
                  <a:txBody>
                    <a:bodyPr/>
                    <a:lstStyle/>
                    <a:p>
                      <a:r>
                        <a:rPr lang="en-US" altLang="zh-CN" sz="19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iap_max</a:t>
                      </a:r>
                      <a:endParaRPr lang="zh-CN" altLang="en-US" sz="19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165" marR="44165" marT="22083" marB="22083"/>
                </a:tc>
                <a:extLst>
                  <a:ext uri="{0D108BD9-81ED-4DB2-BD59-A6C34878D82A}">
                    <a16:rowId xmlns:a16="http://schemas.microsoft.com/office/drawing/2014/main" val="2605396908"/>
                  </a:ext>
                </a:extLst>
              </a:tr>
              <a:tr h="332308">
                <a:tc>
                  <a:txBody>
                    <a:bodyPr/>
                    <a:lstStyle/>
                    <a:p>
                      <a:r>
                        <a:rPr lang="en-US" altLang="zh-CN" sz="19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updateDays</a:t>
                      </a:r>
                      <a:endParaRPr lang="zh-CN" altLang="en-US" sz="19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165" marR="44165" marT="22083" marB="22083"/>
                </a:tc>
                <a:extLst>
                  <a:ext uri="{0D108BD9-81ED-4DB2-BD59-A6C34878D82A}">
                    <a16:rowId xmlns:a16="http://schemas.microsoft.com/office/drawing/2014/main" val="1978701787"/>
                  </a:ext>
                </a:extLst>
              </a:tr>
            </a:tbl>
          </a:graphicData>
        </a:graphic>
      </p:graphicFrame>
      <p:graphicFrame>
        <p:nvGraphicFramePr>
          <p:cNvPr id="47" name="表格 3">
            <a:extLst>
              <a:ext uri="{FF2B5EF4-FFF2-40B4-BE49-F238E27FC236}">
                <a16:creationId xmlns:a16="http://schemas.microsoft.com/office/drawing/2014/main" id="{2B593C95-CF8B-458D-AFFA-A5E5B4FE98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2117700"/>
              </p:ext>
            </p:extLst>
          </p:nvPr>
        </p:nvGraphicFramePr>
        <p:xfrm>
          <a:off x="8491145" y="1552782"/>
          <a:ext cx="1866748" cy="667452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866748">
                  <a:extLst>
                    <a:ext uri="{9D8B030D-6E8A-4147-A177-3AD203B41FA5}">
                      <a16:colId xmlns:a16="http://schemas.microsoft.com/office/drawing/2014/main" val="423271013"/>
                    </a:ext>
                  </a:extLst>
                </a:gridCol>
              </a:tblGrid>
              <a:tr h="332308">
                <a:tc>
                  <a:txBody>
                    <a:bodyPr/>
                    <a:lstStyle/>
                    <a:p>
                      <a:r>
                        <a:rPr lang="zh-CN" altLang="en-US" sz="1900" dirty="0"/>
                        <a:t>因变量</a:t>
                      </a:r>
                    </a:p>
                  </a:txBody>
                  <a:tcPr marL="44165" marR="44165" marT="22083" marB="22083"/>
                </a:tc>
                <a:extLst>
                  <a:ext uri="{0D108BD9-81ED-4DB2-BD59-A6C34878D82A}">
                    <a16:rowId xmlns:a16="http://schemas.microsoft.com/office/drawing/2014/main" val="2481837884"/>
                  </a:ext>
                </a:extLst>
              </a:tr>
              <a:tr h="332308">
                <a:tc>
                  <a:txBody>
                    <a:bodyPr/>
                    <a:lstStyle/>
                    <a:p>
                      <a:r>
                        <a:rPr lang="en-US" altLang="zh-CN" sz="19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rating_class</a:t>
                      </a:r>
                      <a:endParaRPr lang="zh-CN" altLang="en-US" sz="19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4165" marR="44165" marT="22083" marB="22083"/>
                </a:tc>
                <a:extLst>
                  <a:ext uri="{0D108BD9-81ED-4DB2-BD59-A6C34878D82A}">
                    <a16:rowId xmlns:a16="http://schemas.microsoft.com/office/drawing/2014/main" val="1702385833"/>
                  </a:ext>
                </a:extLst>
              </a:tr>
            </a:tbl>
          </a:graphicData>
        </a:graphic>
      </p:graphicFrame>
      <p:graphicFrame>
        <p:nvGraphicFramePr>
          <p:cNvPr id="2" name="表格 3">
            <a:extLst>
              <a:ext uri="{FF2B5EF4-FFF2-40B4-BE49-F238E27FC236}">
                <a16:creationId xmlns:a16="http://schemas.microsoft.com/office/drawing/2014/main" id="{A9C5C4D8-DC24-4EAF-89D8-F2F0E9B4B9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6790884"/>
              </p:ext>
            </p:extLst>
          </p:nvPr>
        </p:nvGraphicFramePr>
        <p:xfrm>
          <a:off x="826212" y="1991634"/>
          <a:ext cx="4216844" cy="914400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2108422">
                  <a:extLst>
                    <a:ext uri="{9D8B030D-6E8A-4147-A177-3AD203B41FA5}">
                      <a16:colId xmlns:a16="http://schemas.microsoft.com/office/drawing/2014/main" val="1313450153"/>
                    </a:ext>
                  </a:extLst>
                </a:gridCol>
                <a:gridCol w="2108422">
                  <a:extLst>
                    <a:ext uri="{9D8B030D-6E8A-4147-A177-3AD203B41FA5}">
                      <a16:colId xmlns:a16="http://schemas.microsoft.com/office/drawing/2014/main" val="4088609102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得分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94114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&lt;</a:t>
                      </a:r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4.4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&gt;=</a:t>
                      </a:r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4.4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318237"/>
                  </a:ext>
                </a:extLst>
              </a:tr>
            </a:tbl>
          </a:graphicData>
        </a:graphic>
      </p:graphicFrame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BDDFFEE8-7BC2-4DDD-AC84-BAB1114B32ED}"/>
              </a:ext>
            </a:extLst>
          </p:cNvPr>
          <p:cNvCxnSpPr/>
          <p:nvPr/>
        </p:nvCxnSpPr>
        <p:spPr>
          <a:xfrm>
            <a:off x="1948873" y="2906034"/>
            <a:ext cx="0" cy="7977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9142599C-E3E2-4A0E-B70D-05FB6B0C2528}"/>
              </a:ext>
            </a:extLst>
          </p:cNvPr>
          <p:cNvCxnSpPr/>
          <p:nvPr/>
        </p:nvCxnSpPr>
        <p:spPr>
          <a:xfrm>
            <a:off x="4036290" y="2906034"/>
            <a:ext cx="0" cy="7977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20" name="表格 3">
            <a:extLst>
              <a:ext uri="{FF2B5EF4-FFF2-40B4-BE49-F238E27FC236}">
                <a16:creationId xmlns:a16="http://schemas.microsoft.com/office/drawing/2014/main" id="{BE56EA18-742A-47A1-BB42-60A6470843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5232615"/>
              </p:ext>
            </p:extLst>
          </p:nvPr>
        </p:nvGraphicFramePr>
        <p:xfrm>
          <a:off x="826212" y="3703782"/>
          <a:ext cx="4216844" cy="914400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2108422">
                  <a:extLst>
                    <a:ext uri="{9D8B030D-6E8A-4147-A177-3AD203B41FA5}">
                      <a16:colId xmlns:a16="http://schemas.microsoft.com/office/drawing/2014/main" val="1313450153"/>
                    </a:ext>
                  </a:extLst>
                </a:gridCol>
                <a:gridCol w="2108422">
                  <a:extLst>
                    <a:ext uri="{9D8B030D-6E8A-4147-A177-3AD203B41FA5}">
                      <a16:colId xmlns:a16="http://schemas.microsoft.com/office/drawing/2014/main" val="4088609102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rating_class</a:t>
                      </a:r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94114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=</a:t>
                      </a:r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=</a:t>
                      </a:r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318237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3651661217"/>
      </p:ext>
    </p:extLst>
  </p:cSld>
  <p:clrMapOvr>
    <a:masterClrMapping/>
  </p:clrMapOvr>
  <p:transition spd="slow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00"/>
                            </p:stCondLst>
                            <p:childTnLst>
                              <p:par>
                                <p:cTn id="1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3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/>
      <p:bldP spid="27" grpId="0"/>
      <p:bldP spid="8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直接连接符 23"/>
          <p:cNvCxnSpPr/>
          <p:nvPr/>
        </p:nvCxnSpPr>
        <p:spPr>
          <a:xfrm>
            <a:off x="687010" y="832152"/>
            <a:ext cx="10817981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椭圆 24"/>
          <p:cNvSpPr/>
          <p:nvPr/>
        </p:nvSpPr>
        <p:spPr>
          <a:xfrm>
            <a:off x="862508" y="322924"/>
            <a:ext cx="366369" cy="366369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211943" y="275107"/>
            <a:ext cx="1755609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667" spc="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逻辑回归</a:t>
            </a:r>
            <a:endParaRPr kumimoji="0" lang="zh-CN" altLang="en-US" sz="2667" b="0" i="0" u="none" strike="noStrike" kern="1200" cap="none" spc="4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224107" y="357181"/>
            <a:ext cx="37561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400" dirty="0">
                <a:solidFill>
                  <a:srgbClr val="C00000"/>
                </a:solidFill>
                <a:latin typeface="Arial" panose="020B0604020202020204" pitchFamily="34" charset="0"/>
                <a:ea typeface="Kozuka Gothic Pro R" panose="020B0400000000000000" pitchFamily="34" charset="-128"/>
                <a:cs typeface="Arial" panose="020B0604020202020204" pitchFamily="34" charset="0"/>
              </a:rPr>
              <a:t>LOGISTIC REGRESSION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 panose="020B0604020202020204" pitchFamily="34" charset="0"/>
              <a:ea typeface="Kozuka Gothic Pro R" panose="020B0400000000000000" pitchFamily="34" charset="-128"/>
              <a:cs typeface="Arial" panose="020B0604020202020204" pitchFamily="34" charset="0"/>
            </a:endParaRPr>
          </a:p>
        </p:txBody>
      </p:sp>
      <p:cxnSp>
        <p:nvCxnSpPr>
          <p:cNvPr id="28" name="直接连接符 27"/>
          <p:cNvCxnSpPr/>
          <p:nvPr/>
        </p:nvCxnSpPr>
        <p:spPr>
          <a:xfrm>
            <a:off x="3076171" y="384399"/>
            <a:ext cx="0" cy="27812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/>
          <p:cNvSpPr txBox="1"/>
          <p:nvPr/>
        </p:nvSpPr>
        <p:spPr>
          <a:xfrm>
            <a:off x="14146653" y="8510119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延时符</a:t>
            </a:r>
          </a:p>
        </p:txBody>
      </p:sp>
      <p:sp>
        <p:nvSpPr>
          <p:cNvPr id="48" name="矩形: 圆角 47">
            <a:extLst>
              <a:ext uri="{FF2B5EF4-FFF2-40B4-BE49-F238E27FC236}">
                <a16:creationId xmlns:a16="http://schemas.microsoft.com/office/drawing/2014/main" id="{0C3D6CAF-A8B1-4678-8C14-37D3A70AB13D}"/>
              </a:ext>
            </a:extLst>
          </p:cNvPr>
          <p:cNvSpPr/>
          <p:nvPr/>
        </p:nvSpPr>
        <p:spPr bwMode="auto">
          <a:xfrm>
            <a:off x="814727" y="4993003"/>
            <a:ext cx="4756894" cy="1157540"/>
          </a:xfrm>
          <a:prstGeom prst="round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结果：</a:t>
            </a:r>
            <a:endParaRPr lang="en-US" altLang="zh-CN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cross validation accuracy: 52.85%</a:t>
            </a:r>
            <a:endParaRPr lang="zh-CN" alt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2496DE36-932F-43DE-B2C3-B1F6A3B0667A}"/>
              </a:ext>
            </a:extLst>
          </p:cNvPr>
          <p:cNvGrpSpPr/>
          <p:nvPr/>
        </p:nvGrpSpPr>
        <p:grpSpPr>
          <a:xfrm>
            <a:off x="814727" y="3186119"/>
            <a:ext cx="4816994" cy="1524144"/>
            <a:chOff x="4304043" y="1286668"/>
            <a:chExt cx="3837944" cy="2757793"/>
          </a:xfrm>
          <a:effectLst>
            <a:outerShdw blurRad="381000" dist="2540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52" name="圆角矩形 45">
              <a:extLst>
                <a:ext uri="{FF2B5EF4-FFF2-40B4-BE49-F238E27FC236}">
                  <a16:creationId xmlns:a16="http://schemas.microsoft.com/office/drawing/2014/main" id="{53D9A392-AB62-4CF4-822D-44114AD506D2}"/>
                </a:ext>
              </a:extLst>
            </p:cNvPr>
            <p:cNvSpPr/>
            <p:nvPr/>
          </p:nvSpPr>
          <p:spPr>
            <a:xfrm>
              <a:off x="4304043" y="1286668"/>
              <a:ext cx="3837944" cy="2757793"/>
            </a:xfrm>
            <a:prstGeom prst="roundRect">
              <a:avLst/>
            </a:prstGeom>
            <a:gradFill>
              <a:gsLst>
                <a:gs pos="62000">
                  <a:schemeClr val="bg1">
                    <a:lumMod val="95000"/>
                  </a:schemeClr>
                </a:gs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3" name="圆角矩形 46">
              <a:extLst>
                <a:ext uri="{FF2B5EF4-FFF2-40B4-BE49-F238E27FC236}">
                  <a16:creationId xmlns:a16="http://schemas.microsoft.com/office/drawing/2014/main" id="{D3AD704B-2760-490E-B35A-3F25D2DC75CC}"/>
                </a:ext>
              </a:extLst>
            </p:cNvPr>
            <p:cNvSpPr/>
            <p:nvPr/>
          </p:nvSpPr>
          <p:spPr>
            <a:xfrm>
              <a:off x="4351930" y="1373339"/>
              <a:ext cx="3742172" cy="2584452"/>
            </a:xfrm>
            <a:prstGeom prst="roundRect">
              <a:avLst/>
            </a:prstGeom>
            <a:gradFill>
              <a:gsLst>
                <a:gs pos="42000">
                  <a:srgbClr val="F0F0F0"/>
                </a:gs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参数：</a:t>
              </a:r>
              <a:endParaRPr lang="en-US" altLang="zh-CN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en-US" altLang="zh-CN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solver=‘</a:t>
              </a:r>
              <a:r>
                <a:rPr lang="en-US" altLang="zh-CN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liblinear</a:t>
              </a:r>
              <a:r>
                <a:rPr lang="en-US" altLang="zh-CN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’</a:t>
              </a:r>
              <a:r>
                <a:rPr lang="zh-CN" alt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（坐标轴下降法迭代优化损失函数）</a:t>
              </a:r>
              <a:endParaRPr lang="en-US" altLang="zh-CN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en-US" altLang="zh-CN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cv=10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矩形: 圆角 56">
                <a:extLst>
                  <a:ext uri="{FF2B5EF4-FFF2-40B4-BE49-F238E27FC236}">
                    <a16:creationId xmlns:a16="http://schemas.microsoft.com/office/drawing/2014/main" id="{0F9549D2-CA3A-424D-B1A0-671D56823570}"/>
                  </a:ext>
                </a:extLst>
              </p:cNvPr>
              <p:cNvSpPr/>
              <p:nvPr/>
            </p:nvSpPr>
            <p:spPr bwMode="auto">
              <a:xfrm>
                <a:off x="872663" y="1379236"/>
                <a:ext cx="4759058" cy="1524143"/>
              </a:xfrm>
              <a:prstGeom prst="roundRect">
                <a:avLst/>
              </a:prstGeom>
              <a:solidFill>
                <a:schemeClr val="tx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>
                <a:outerShdw blurRad="107950" dist="12700" dir="5400000" algn="ctr">
                  <a:srgbClr val="000000"/>
                </a:outerShdw>
              </a:effectLst>
              <a:scene3d>
                <a:camera prst="orthographicFront">
                  <a:rot lat="0" lon="0" rev="0"/>
                </a:camera>
                <a:lightRig rig="soft" dir="t">
                  <a:rot lat="0" lon="0" rev="0"/>
                </a:lightRig>
              </a:scene3d>
              <a:sp3d contourW="44450" prstMaterial="matte">
                <a:bevelT w="63500" h="63500" prst="artDeco"/>
                <a:contourClr>
                  <a:srgbClr val="FFFFFF"/>
                </a:contourClr>
              </a:sp3d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zh-CN" altLang="en-US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原理：</a:t>
                </a:r>
              </a:p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Sigmoid</a:t>
                </a:r>
                <a:r>
                  <a:rPr lang="zh-CN" altLang="en-US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函数：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𝜎</m:t>
                    </m:r>
                    <m:d>
                      <m:dPr>
                        <m:ctrlP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𝑧</m:t>
                        </m:r>
                      </m:e>
                    </m:d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num>
                      <m:den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−</m:t>
                            </m:r>
                            <m:r>
                              <a:rPr lang="en-US" altLang="zh-C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𝑧</m:t>
                            </m:r>
                          </m:sup>
                        </m:sSup>
                      </m:den>
                    </m:f>
                    <m:r>
                      <a:rPr lang="zh-CN" alt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在</m:t>
                    </m:r>
                  </m:oMath>
                </a14:m>
                <a:r>
                  <a:rPr lang="en-US" altLang="zh-CN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0,1</a:t>
                </a:r>
                <a:r>
                  <a:rPr lang="zh-CN" altLang="en-US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之间跃迁，可以近似概率估计。其中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z</m:t>
                    </m:r>
                    <m:r>
                      <a:rPr lang="en-US" altLang="zh-CN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sSup>
                      <m:sSupPr>
                        <m:ctrlPr>
                          <a:rPr lang="en-US" altLang="zh-CN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𝑤</m:t>
                        </m:r>
                      </m:e>
                      <m:sup>
                        <m:r>
                          <a:rPr lang="en-US" altLang="zh-CN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𝑇</m:t>
                        </m:r>
                      </m:sup>
                    </m:sSup>
                    <m:r>
                      <a:rPr lang="en-US" altLang="zh-CN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𝑥</m:t>
                    </m:r>
                  </m:oMath>
                </a14:m>
                <a:r>
                  <a:rPr lang="zh-CN" altLang="en-US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。</a:t>
                </a:r>
              </a:p>
            </p:txBody>
          </p:sp>
        </mc:Choice>
        <mc:Fallback xmlns="">
          <p:sp>
            <p:nvSpPr>
              <p:cNvPr id="57" name="矩形: 圆角 56">
                <a:extLst>
                  <a:ext uri="{FF2B5EF4-FFF2-40B4-BE49-F238E27FC236}">
                    <a16:creationId xmlns:a16="http://schemas.microsoft.com/office/drawing/2014/main" id="{0F9549D2-CA3A-424D-B1A0-671D568235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72663" y="1379236"/>
                <a:ext cx="4759058" cy="1524143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>
                <a:outerShdw blurRad="107950" dist="12700" dir="5400000" algn="ctr">
                  <a:srgbClr val="000000"/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图片 17" descr="C:\Users\liudonghang\AppData\Local\Packages\Microsoft.Office.Desktop_8wekyb3d8bbwe\AC\INetCache\Content.MSO\9F87B9D4.tmp">
            <a:extLst>
              <a:ext uri="{FF2B5EF4-FFF2-40B4-BE49-F238E27FC236}">
                <a16:creationId xmlns:a16="http://schemas.microsoft.com/office/drawing/2014/main" id="{24B4377B-7C08-4FD5-B61D-A884F88B6DAD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379094"/>
            <a:ext cx="3868064" cy="25990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图片 18" descr="C:\Users\liudonghang\AppData\Local\Packages\Microsoft.Office.Desktop_8wekyb3d8bbwe\AC\INetCache\Content.MSO\C9DB4302.tmp">
            <a:extLst>
              <a:ext uri="{FF2B5EF4-FFF2-40B4-BE49-F238E27FC236}">
                <a16:creationId xmlns:a16="http://schemas.microsoft.com/office/drawing/2014/main" id="{3659AB5B-3667-46A4-9769-72CB7BEF2BBD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2454" y="3978102"/>
            <a:ext cx="3871609" cy="2598997"/>
          </a:xfrm>
          <a:prstGeom prst="rect">
            <a:avLst/>
          </a:prstGeom>
          <a:noFill/>
          <a:ln>
            <a:noFill/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70862023"/>
      </p:ext>
    </p:extLst>
  </p:cSld>
  <p:clrMapOvr>
    <a:masterClrMapping/>
  </p:clrMapOvr>
  <p:transition spd="slow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00"/>
                            </p:stCondLst>
                            <p:childTnLst>
                              <p:par>
                                <p:cTn id="1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3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/>
      <p:bldP spid="27" grpId="0"/>
      <p:bldP spid="8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5" name="直接连接符 94"/>
          <p:cNvCxnSpPr/>
          <p:nvPr/>
        </p:nvCxnSpPr>
        <p:spPr>
          <a:xfrm>
            <a:off x="687010" y="832152"/>
            <a:ext cx="10817981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/>
          <p:cNvSpPr txBox="1"/>
          <p:nvPr/>
        </p:nvSpPr>
        <p:spPr>
          <a:xfrm>
            <a:off x="4943961" y="1573925"/>
            <a:ext cx="23124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>
                <a:solidFill>
                  <a:srgbClr val="C0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DATA EXPLORATORY </a:t>
            </a:r>
          </a:p>
          <a:p>
            <a:pPr algn="ctr"/>
            <a:r>
              <a:rPr lang="en-US" altLang="zh-CN" sz="1600" dirty="0">
                <a:solidFill>
                  <a:srgbClr val="C0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ANALYSIS</a:t>
            </a:r>
            <a:endParaRPr lang="zh-CN" altLang="en-US" sz="1600" dirty="0">
              <a:solidFill>
                <a:srgbClr val="C00000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105" name="椭圆 104"/>
          <p:cNvSpPr/>
          <p:nvPr/>
        </p:nvSpPr>
        <p:spPr>
          <a:xfrm>
            <a:off x="862508" y="322924"/>
            <a:ext cx="366369" cy="366369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06" name="TextBox 105"/>
          <p:cNvSpPr txBox="1"/>
          <p:nvPr/>
        </p:nvSpPr>
        <p:spPr>
          <a:xfrm>
            <a:off x="1211943" y="275107"/>
            <a:ext cx="14157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spc="400" dirty="0">
                <a:latin typeface="黑体" panose="02010609060101010101" pitchFamily="49" charset="-122"/>
                <a:ea typeface="黑体" panose="02010609060101010101" pitchFamily="49" charset="-122"/>
              </a:rPr>
              <a:t>主目录</a:t>
            </a:r>
          </a:p>
        </p:txBody>
      </p:sp>
      <p:sp>
        <p:nvSpPr>
          <p:cNvPr id="107" name="TextBox 106"/>
          <p:cNvSpPr txBox="1"/>
          <p:nvPr/>
        </p:nvSpPr>
        <p:spPr>
          <a:xfrm>
            <a:off x="2880114" y="357181"/>
            <a:ext cx="18774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rgbClr val="C00000"/>
                </a:solidFill>
                <a:latin typeface="Arial" panose="020B0604020202020204" pitchFamily="34" charset="0"/>
                <a:ea typeface="Kozuka Gothic Pro R" panose="020B0400000000000000" pitchFamily="34" charset="-128"/>
                <a:cs typeface="Arial" panose="020B0604020202020204" pitchFamily="34" charset="0"/>
              </a:rPr>
              <a:t>CONTENTS</a:t>
            </a:r>
            <a:endParaRPr lang="zh-CN" altLang="en-US" sz="2400" dirty="0">
              <a:solidFill>
                <a:srgbClr val="C00000"/>
              </a:solidFill>
              <a:latin typeface="Arial" panose="020B0604020202020204" pitchFamily="34" charset="0"/>
              <a:ea typeface="Kozuka Gothic Pro R" panose="020B0400000000000000" pitchFamily="34" charset="-128"/>
              <a:cs typeface="Arial" panose="020B0604020202020204" pitchFamily="34" charset="0"/>
            </a:endParaRPr>
          </a:p>
        </p:txBody>
      </p:sp>
      <p:cxnSp>
        <p:nvCxnSpPr>
          <p:cNvPr id="108" name="直接连接符 107"/>
          <p:cNvCxnSpPr/>
          <p:nvPr/>
        </p:nvCxnSpPr>
        <p:spPr>
          <a:xfrm>
            <a:off x="2701481" y="384399"/>
            <a:ext cx="0" cy="27812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任意多边形 34"/>
          <p:cNvSpPr/>
          <p:nvPr/>
        </p:nvSpPr>
        <p:spPr>
          <a:xfrm>
            <a:off x="2322286" y="2960915"/>
            <a:ext cx="7547429" cy="1606256"/>
          </a:xfrm>
          <a:custGeom>
            <a:avLst/>
            <a:gdLst>
              <a:gd name="connsiteX0" fmla="*/ 0 w 5660572"/>
              <a:gd name="connsiteY0" fmla="*/ 14514 h 1204692"/>
              <a:gd name="connsiteX1" fmla="*/ 1407886 w 5660572"/>
              <a:gd name="connsiteY1" fmla="*/ 1204685 h 1204692"/>
              <a:gd name="connsiteX2" fmla="*/ 2815772 w 5660572"/>
              <a:gd name="connsiteY2" fmla="*/ 0 h 1204692"/>
              <a:gd name="connsiteX3" fmla="*/ 4267200 w 5660572"/>
              <a:gd name="connsiteY3" fmla="*/ 1204685 h 1204692"/>
              <a:gd name="connsiteX4" fmla="*/ 5660572 w 5660572"/>
              <a:gd name="connsiteY4" fmla="*/ 0 h 1204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60572" h="1204692">
                <a:moveTo>
                  <a:pt x="0" y="14514"/>
                </a:moveTo>
                <a:cubicBezTo>
                  <a:pt x="469295" y="610809"/>
                  <a:pt x="938591" y="1207104"/>
                  <a:pt x="1407886" y="1204685"/>
                </a:cubicBezTo>
                <a:cubicBezTo>
                  <a:pt x="1877181" y="1202266"/>
                  <a:pt x="2339220" y="0"/>
                  <a:pt x="2815772" y="0"/>
                </a:cubicBezTo>
                <a:cubicBezTo>
                  <a:pt x="3292324" y="0"/>
                  <a:pt x="3793067" y="1204685"/>
                  <a:pt x="4267200" y="1204685"/>
                </a:cubicBezTo>
                <a:cubicBezTo>
                  <a:pt x="4741333" y="1204685"/>
                  <a:pt x="5411410" y="152400"/>
                  <a:pt x="5660572" y="0"/>
                </a:cubicBezTo>
              </a:path>
            </a:pathLst>
          </a:cu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1574495" y="2214870"/>
            <a:ext cx="1518717" cy="1518717"/>
            <a:chOff x="1180871" y="1661152"/>
            <a:chExt cx="1139038" cy="1139038"/>
          </a:xfrm>
        </p:grpSpPr>
        <p:grpSp>
          <p:nvGrpSpPr>
            <p:cNvPr id="110" name="组合 109"/>
            <p:cNvGrpSpPr/>
            <p:nvPr/>
          </p:nvGrpSpPr>
          <p:grpSpPr>
            <a:xfrm>
              <a:off x="1180871" y="1661152"/>
              <a:ext cx="1139038" cy="1139038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112" name="同心圆 111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3" name="椭圆 112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34" name="TextBox 133"/>
            <p:cNvSpPr txBox="1"/>
            <p:nvPr/>
          </p:nvSpPr>
          <p:spPr>
            <a:xfrm>
              <a:off x="1510918" y="1886995"/>
              <a:ext cx="423434" cy="6847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5333" dirty="0">
                  <a:latin typeface="Arial" panose="020B0604020202020204" pitchFamily="34" charset="0"/>
                  <a:ea typeface="造字工房劲黑（非商用）常规体" pitchFamily="50" charset="-122"/>
                  <a:cs typeface="Arial" panose="020B0604020202020204" pitchFamily="34" charset="0"/>
                </a:rPr>
                <a:t>1</a:t>
              </a:r>
              <a:endParaRPr lang="zh-CN" altLang="en-US" sz="5333" dirty="0">
                <a:latin typeface="Arial" panose="020B0604020202020204" pitchFamily="34" charset="0"/>
                <a:ea typeface="造字工房劲黑（非商用）常规体" pitchFamily="50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3455568" y="3782382"/>
            <a:ext cx="1518717" cy="1518717"/>
            <a:chOff x="2591676" y="2836786"/>
            <a:chExt cx="1139038" cy="1139038"/>
          </a:xfrm>
        </p:grpSpPr>
        <p:grpSp>
          <p:nvGrpSpPr>
            <p:cNvPr id="120" name="组合 119"/>
            <p:cNvGrpSpPr/>
            <p:nvPr/>
          </p:nvGrpSpPr>
          <p:grpSpPr>
            <a:xfrm>
              <a:off x="2591676" y="2836786"/>
              <a:ext cx="1139038" cy="1139038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122" name="同心圆 121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3" name="椭圆 122"/>
              <p:cNvSpPr/>
              <p:nvPr/>
            </p:nvSpPr>
            <p:spPr>
              <a:xfrm>
                <a:off x="392114" y="760414"/>
                <a:ext cx="3825873" cy="3825873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35" name="TextBox 134"/>
            <p:cNvSpPr txBox="1"/>
            <p:nvPr/>
          </p:nvSpPr>
          <p:spPr>
            <a:xfrm>
              <a:off x="2928509" y="3050925"/>
              <a:ext cx="423434" cy="6847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5333" dirty="0">
                  <a:latin typeface="Arial" panose="020B0604020202020204" pitchFamily="34" charset="0"/>
                  <a:ea typeface="造字工房劲黑（非商用）常规体" pitchFamily="50" charset="-122"/>
                  <a:cs typeface="Arial" panose="020B0604020202020204" pitchFamily="34" charset="0"/>
                </a:rPr>
                <a:t>2</a:t>
              </a:r>
              <a:endParaRPr lang="zh-CN" altLang="en-US" sz="5333" dirty="0">
                <a:latin typeface="Arial" panose="020B0604020202020204" pitchFamily="34" charset="0"/>
                <a:ea typeface="造字工房劲黑（非商用）常规体" pitchFamily="50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5336642" y="2214870"/>
            <a:ext cx="1518717" cy="1518717"/>
            <a:chOff x="4002481" y="1661152"/>
            <a:chExt cx="1139038" cy="1139038"/>
          </a:xfrm>
        </p:grpSpPr>
        <p:grpSp>
          <p:nvGrpSpPr>
            <p:cNvPr id="130" name="组合 129"/>
            <p:cNvGrpSpPr/>
            <p:nvPr/>
          </p:nvGrpSpPr>
          <p:grpSpPr>
            <a:xfrm>
              <a:off x="4002481" y="1661152"/>
              <a:ext cx="1139038" cy="1139038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132" name="同心圆 131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33" name="椭圆 132"/>
              <p:cNvSpPr/>
              <p:nvPr/>
            </p:nvSpPr>
            <p:spPr>
              <a:xfrm>
                <a:off x="392111" y="760414"/>
                <a:ext cx="3825873" cy="3825873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36" name="TextBox 135"/>
            <p:cNvSpPr txBox="1"/>
            <p:nvPr/>
          </p:nvSpPr>
          <p:spPr>
            <a:xfrm>
              <a:off x="4360281" y="1876728"/>
              <a:ext cx="423434" cy="6847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5333" dirty="0">
                  <a:latin typeface="Arial" panose="020B0604020202020204" pitchFamily="34" charset="0"/>
                  <a:ea typeface="造字工房劲黑（非商用）常规体" pitchFamily="50" charset="-122"/>
                  <a:cs typeface="Arial" panose="020B0604020202020204" pitchFamily="34" charset="0"/>
                </a:rPr>
                <a:t>3</a:t>
              </a:r>
              <a:endParaRPr lang="zh-CN" altLang="en-US" sz="5333" dirty="0">
                <a:latin typeface="Arial" panose="020B0604020202020204" pitchFamily="34" charset="0"/>
                <a:ea typeface="造字工房劲黑（非商用）常规体" pitchFamily="50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7217715" y="3782382"/>
            <a:ext cx="1518717" cy="1518717"/>
            <a:chOff x="5413286" y="2836786"/>
            <a:chExt cx="1139038" cy="1139038"/>
          </a:xfrm>
        </p:grpSpPr>
        <p:grpSp>
          <p:nvGrpSpPr>
            <p:cNvPr id="115" name="组合 114"/>
            <p:cNvGrpSpPr/>
            <p:nvPr/>
          </p:nvGrpSpPr>
          <p:grpSpPr>
            <a:xfrm>
              <a:off x="5413286" y="2836786"/>
              <a:ext cx="1139038" cy="1139038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117" name="同心圆 116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8" name="椭圆 117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37" name="TextBox 136"/>
            <p:cNvSpPr txBox="1"/>
            <p:nvPr/>
          </p:nvSpPr>
          <p:spPr>
            <a:xfrm>
              <a:off x="5771087" y="3052362"/>
              <a:ext cx="423434" cy="6847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5333" dirty="0">
                  <a:latin typeface="Arial" panose="020B0604020202020204" pitchFamily="34" charset="0"/>
                  <a:ea typeface="造字工房劲黑（非商用）常规体" pitchFamily="50" charset="-122"/>
                  <a:cs typeface="Arial" panose="020B0604020202020204" pitchFamily="34" charset="0"/>
                </a:rPr>
                <a:t>4</a:t>
              </a:r>
              <a:endParaRPr lang="zh-CN" altLang="en-US" sz="5333" dirty="0">
                <a:latin typeface="Arial" panose="020B0604020202020204" pitchFamily="34" charset="0"/>
                <a:ea typeface="造字工房劲黑（非商用）常规体" pitchFamily="50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9098788" y="2214870"/>
            <a:ext cx="1518717" cy="1518717"/>
            <a:chOff x="6824091" y="1661152"/>
            <a:chExt cx="1139038" cy="1139038"/>
          </a:xfrm>
        </p:grpSpPr>
        <p:grpSp>
          <p:nvGrpSpPr>
            <p:cNvPr id="125" name="组合 124"/>
            <p:cNvGrpSpPr/>
            <p:nvPr/>
          </p:nvGrpSpPr>
          <p:grpSpPr>
            <a:xfrm>
              <a:off x="6824091" y="1661152"/>
              <a:ext cx="1139038" cy="1139038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127" name="同心圆 126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8" name="椭圆 127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42" name="TextBox 141"/>
            <p:cNvSpPr txBox="1"/>
            <p:nvPr/>
          </p:nvSpPr>
          <p:spPr>
            <a:xfrm>
              <a:off x="7166782" y="1890043"/>
              <a:ext cx="423434" cy="6847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5333" dirty="0">
                  <a:latin typeface="Arial" panose="020B0604020202020204" pitchFamily="34" charset="0"/>
                  <a:ea typeface="造字工房劲黑（非商用）常规体" pitchFamily="50" charset="-122"/>
                  <a:cs typeface="Arial" panose="020B0604020202020204" pitchFamily="34" charset="0"/>
                </a:rPr>
                <a:t>5</a:t>
              </a:r>
              <a:endParaRPr lang="zh-CN" altLang="en-US" sz="5333" dirty="0">
                <a:latin typeface="Arial" panose="020B0604020202020204" pitchFamily="34" charset="0"/>
                <a:ea typeface="造字工房劲黑（非商用）常规体" pitchFamily="50" charset="-122"/>
                <a:cs typeface="Arial" panose="020B0604020202020204" pitchFamily="34" charset="0"/>
              </a:endParaRPr>
            </a:p>
          </p:txBody>
        </p:sp>
      </p:grpSp>
      <p:sp>
        <p:nvSpPr>
          <p:cNvPr id="144" name="TextBox 143"/>
          <p:cNvSpPr txBox="1"/>
          <p:nvPr/>
        </p:nvSpPr>
        <p:spPr>
          <a:xfrm>
            <a:off x="1339961" y="1173929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项目介绍</a:t>
            </a:r>
          </a:p>
        </p:txBody>
      </p:sp>
      <p:sp>
        <p:nvSpPr>
          <p:cNvPr id="145" name="TextBox 144"/>
          <p:cNvSpPr txBox="1"/>
          <p:nvPr/>
        </p:nvSpPr>
        <p:spPr>
          <a:xfrm>
            <a:off x="3463811" y="5531100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数据清洗</a:t>
            </a:r>
          </a:p>
        </p:txBody>
      </p:sp>
      <p:sp>
        <p:nvSpPr>
          <p:cNvPr id="146" name="TextBox 145"/>
          <p:cNvSpPr txBox="1"/>
          <p:nvPr/>
        </p:nvSpPr>
        <p:spPr>
          <a:xfrm>
            <a:off x="4883672" y="1173929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数据探索性分析</a:t>
            </a:r>
          </a:p>
        </p:txBody>
      </p:sp>
      <p:sp>
        <p:nvSpPr>
          <p:cNvPr id="147" name="TextBox 146"/>
          <p:cNvSpPr txBox="1"/>
          <p:nvPr/>
        </p:nvSpPr>
        <p:spPr>
          <a:xfrm>
            <a:off x="7238405" y="5531100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算法与结果</a:t>
            </a:r>
          </a:p>
        </p:txBody>
      </p:sp>
      <p:sp>
        <p:nvSpPr>
          <p:cNvPr id="148" name="TextBox 147"/>
          <p:cNvSpPr txBox="1"/>
          <p:nvPr/>
        </p:nvSpPr>
        <p:spPr>
          <a:xfrm>
            <a:off x="8945446" y="1191429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延伸与总结</a:t>
            </a:r>
          </a:p>
        </p:txBody>
      </p:sp>
      <p:sp>
        <p:nvSpPr>
          <p:cNvPr id="149" name="TextBox 148"/>
          <p:cNvSpPr txBox="1"/>
          <p:nvPr/>
        </p:nvSpPr>
        <p:spPr>
          <a:xfrm>
            <a:off x="972897" y="1554574"/>
            <a:ext cx="24006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rgbClr val="C0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THE INTRODUCTION OF PROJECT</a:t>
            </a:r>
            <a:endParaRPr lang="zh-CN" altLang="en-US" sz="1600" dirty="0">
              <a:solidFill>
                <a:srgbClr val="C00000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150" name="TextBox 149"/>
          <p:cNvSpPr txBox="1"/>
          <p:nvPr/>
        </p:nvSpPr>
        <p:spPr>
          <a:xfrm>
            <a:off x="3290826" y="5926830"/>
            <a:ext cx="17922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>
                <a:solidFill>
                  <a:srgbClr val="C0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DATA CLEANING</a:t>
            </a:r>
            <a:endParaRPr lang="zh-CN" altLang="en-US" sz="1600" dirty="0">
              <a:solidFill>
                <a:srgbClr val="C00000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151" name="TextBox 150"/>
          <p:cNvSpPr txBox="1"/>
          <p:nvPr/>
        </p:nvSpPr>
        <p:spPr>
          <a:xfrm>
            <a:off x="6563995" y="5890638"/>
            <a:ext cx="30033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>
                <a:solidFill>
                  <a:srgbClr val="C0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ALGORITHMS AND RESULTS</a:t>
            </a:r>
            <a:endParaRPr lang="zh-CN" altLang="en-US" sz="1600" dirty="0">
              <a:solidFill>
                <a:srgbClr val="C00000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152" name="TextBox 151"/>
          <p:cNvSpPr txBox="1"/>
          <p:nvPr/>
        </p:nvSpPr>
        <p:spPr>
          <a:xfrm>
            <a:off x="8736433" y="1582743"/>
            <a:ext cx="22031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rgbClr val="C0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EXTENSION </a:t>
            </a:r>
          </a:p>
          <a:p>
            <a:pPr algn="ctr"/>
            <a:r>
              <a:rPr lang="en-US" altLang="zh-CN" sz="1600" dirty="0">
                <a:solidFill>
                  <a:srgbClr val="C0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AND SUMMARY</a:t>
            </a:r>
            <a:endParaRPr lang="zh-CN" altLang="en-US" sz="1600" dirty="0">
              <a:solidFill>
                <a:srgbClr val="C00000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153" name="TextBox 152"/>
          <p:cNvSpPr txBox="1"/>
          <p:nvPr/>
        </p:nvSpPr>
        <p:spPr>
          <a:xfrm>
            <a:off x="14146653" y="8510119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延时符</a:t>
            </a:r>
          </a:p>
        </p:txBody>
      </p:sp>
    </p:spTree>
    <p:custDataLst>
      <p:tags r:id="rId1"/>
    </p:custDataLst>
  </p:cSld>
  <p:clrMapOvr>
    <a:masterClrMapping/>
  </p:clrMapOvr>
  <p:transition spd="slow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3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2" presetClass="entr" presetSubtype="1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2" presetClass="entr" presetSubtype="1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3" presetClass="entr" presetSubtype="16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2" presetClass="entr" presetSubtype="4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2" presetClass="entr" presetSubtype="4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53" presetClass="entr" presetSubtype="16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2" presetClass="entr" presetSubtype="1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2" presetClass="entr" presetSubtype="1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53" presetClass="entr" presetSubtype="16" fill="hold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2" presetClass="entr" presetSubtype="4" fill="hold" grpId="0" nodeType="withEffect">
                                  <p:stCondLst>
                                    <p:cond delay="32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90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2" presetClass="entr" presetSubtype="4" fill="hold" grpId="0" nodeType="withEffect">
                                  <p:stCondLst>
                                    <p:cond delay="32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94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5000"/>
                            </p:stCondLst>
                            <p:childTnLst>
                              <p:par>
                                <p:cTn id="9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2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" grpId="0"/>
      <p:bldP spid="105" grpId="0" animBg="1"/>
      <p:bldP spid="106" grpId="0"/>
      <p:bldP spid="107" grpId="0"/>
      <p:bldP spid="35" grpId="0" animBg="1"/>
      <p:bldP spid="144" grpId="0"/>
      <p:bldP spid="145" grpId="0"/>
      <p:bldP spid="146" grpId="0"/>
      <p:bldP spid="147" grpId="0"/>
      <p:bldP spid="148" grpId="0"/>
      <p:bldP spid="149" grpId="0"/>
      <p:bldP spid="150" grpId="0"/>
      <p:bldP spid="151" grpId="0"/>
      <p:bldP spid="152" grpId="0"/>
      <p:bldP spid="15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直接连接符 23"/>
          <p:cNvCxnSpPr/>
          <p:nvPr/>
        </p:nvCxnSpPr>
        <p:spPr>
          <a:xfrm>
            <a:off x="687010" y="832152"/>
            <a:ext cx="10817981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椭圆 24"/>
          <p:cNvSpPr/>
          <p:nvPr/>
        </p:nvSpPr>
        <p:spPr>
          <a:xfrm>
            <a:off x="862508" y="322924"/>
            <a:ext cx="366369" cy="366369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211943" y="275107"/>
            <a:ext cx="1755609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667" spc="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逻辑回归</a:t>
            </a:r>
            <a:endParaRPr kumimoji="0" lang="zh-CN" altLang="en-US" sz="2667" b="0" i="0" u="none" strike="noStrike" kern="1200" cap="none" spc="4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224107" y="357181"/>
            <a:ext cx="37561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400" dirty="0">
                <a:solidFill>
                  <a:srgbClr val="C00000"/>
                </a:solidFill>
                <a:latin typeface="Arial" panose="020B0604020202020204" pitchFamily="34" charset="0"/>
                <a:ea typeface="Kozuka Gothic Pro R" panose="020B0400000000000000" pitchFamily="34" charset="-128"/>
                <a:cs typeface="Arial" panose="020B0604020202020204" pitchFamily="34" charset="0"/>
              </a:rPr>
              <a:t>LOGISTIC REGRESSION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 panose="020B0604020202020204" pitchFamily="34" charset="0"/>
              <a:ea typeface="Kozuka Gothic Pro R" panose="020B0400000000000000" pitchFamily="34" charset="-128"/>
              <a:cs typeface="Arial" panose="020B0604020202020204" pitchFamily="34" charset="0"/>
            </a:endParaRPr>
          </a:p>
        </p:txBody>
      </p:sp>
      <p:cxnSp>
        <p:nvCxnSpPr>
          <p:cNvPr id="28" name="直接连接符 27"/>
          <p:cNvCxnSpPr/>
          <p:nvPr/>
        </p:nvCxnSpPr>
        <p:spPr>
          <a:xfrm>
            <a:off x="3076171" y="384399"/>
            <a:ext cx="0" cy="27812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/>
          <p:cNvSpPr txBox="1"/>
          <p:nvPr/>
        </p:nvSpPr>
        <p:spPr>
          <a:xfrm>
            <a:off x="14146653" y="8510119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延时符</a:t>
            </a:r>
          </a:p>
        </p:txBody>
      </p:sp>
      <p:sp>
        <p:nvSpPr>
          <p:cNvPr id="48" name="矩形: 圆角 47">
            <a:extLst>
              <a:ext uri="{FF2B5EF4-FFF2-40B4-BE49-F238E27FC236}">
                <a16:creationId xmlns:a16="http://schemas.microsoft.com/office/drawing/2014/main" id="{0C3D6CAF-A8B1-4678-8C14-37D3A70AB13D}"/>
              </a:ext>
            </a:extLst>
          </p:cNvPr>
          <p:cNvSpPr/>
          <p:nvPr/>
        </p:nvSpPr>
        <p:spPr bwMode="auto">
          <a:xfrm>
            <a:off x="814727" y="5030741"/>
            <a:ext cx="4459916" cy="1156281"/>
          </a:xfrm>
          <a:prstGeom prst="round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结论：</a:t>
            </a:r>
            <a:endParaRPr lang="en-US" altLang="zh-CN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结果没有显著差异，虚拟变量转换没能实现优化。</a:t>
            </a:r>
            <a:endParaRPr lang="en-US" altLang="zh-CN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2496DE36-932F-43DE-B2C3-B1F6A3B0667A}"/>
              </a:ext>
            </a:extLst>
          </p:cNvPr>
          <p:cNvGrpSpPr/>
          <p:nvPr/>
        </p:nvGrpSpPr>
        <p:grpSpPr>
          <a:xfrm>
            <a:off x="814726" y="3020775"/>
            <a:ext cx="4459917" cy="1462882"/>
            <a:chOff x="4304043" y="1286668"/>
            <a:chExt cx="3837944" cy="2757793"/>
          </a:xfrm>
          <a:effectLst>
            <a:outerShdw blurRad="381000" dist="2540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52" name="圆角矩形 45">
              <a:extLst>
                <a:ext uri="{FF2B5EF4-FFF2-40B4-BE49-F238E27FC236}">
                  <a16:creationId xmlns:a16="http://schemas.microsoft.com/office/drawing/2014/main" id="{53D9A392-AB62-4CF4-822D-44114AD506D2}"/>
                </a:ext>
              </a:extLst>
            </p:cNvPr>
            <p:cNvSpPr/>
            <p:nvPr/>
          </p:nvSpPr>
          <p:spPr>
            <a:xfrm>
              <a:off x="4304043" y="1286668"/>
              <a:ext cx="3837944" cy="2757793"/>
            </a:xfrm>
            <a:prstGeom prst="roundRect">
              <a:avLst/>
            </a:prstGeom>
            <a:gradFill>
              <a:gsLst>
                <a:gs pos="62000">
                  <a:schemeClr val="bg1">
                    <a:lumMod val="95000"/>
                  </a:schemeClr>
                </a:gs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圆角矩形 46">
              <a:extLst>
                <a:ext uri="{FF2B5EF4-FFF2-40B4-BE49-F238E27FC236}">
                  <a16:creationId xmlns:a16="http://schemas.microsoft.com/office/drawing/2014/main" id="{D3AD704B-2760-490E-B35A-3F25D2DC75CC}"/>
                </a:ext>
              </a:extLst>
            </p:cNvPr>
            <p:cNvSpPr/>
            <p:nvPr/>
          </p:nvSpPr>
          <p:spPr>
            <a:xfrm>
              <a:off x="4351930" y="1373339"/>
              <a:ext cx="3790057" cy="2584453"/>
            </a:xfrm>
            <a:prstGeom prst="roundRect">
              <a:avLst/>
            </a:prstGeom>
            <a:gradFill>
              <a:gsLst>
                <a:gs pos="42000">
                  <a:srgbClr val="F0F0F0"/>
                </a:gs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b="1" dirty="0">
                  <a:solidFill>
                    <a:schemeClr val="tx1"/>
                  </a:solidFill>
                </a:rPr>
                <a:t>结果：</a:t>
              </a:r>
              <a:endParaRPr lang="en-US" altLang="zh-CN" b="1" dirty="0">
                <a:solidFill>
                  <a:schemeClr val="tx1"/>
                </a:solidFill>
              </a:endParaRPr>
            </a:p>
            <a:p>
              <a:r>
                <a:rPr lang="en-US" altLang="zh-CN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cross validation accuracy: 52.85%</a:t>
              </a:r>
            </a:p>
          </p:txBody>
        </p:sp>
      </p:grpSp>
      <p:sp>
        <p:nvSpPr>
          <p:cNvPr id="57" name="矩形: 圆角 56">
            <a:extLst>
              <a:ext uri="{FF2B5EF4-FFF2-40B4-BE49-F238E27FC236}">
                <a16:creationId xmlns:a16="http://schemas.microsoft.com/office/drawing/2014/main" id="{0F9549D2-CA3A-424D-B1A0-671D56823570}"/>
              </a:ext>
            </a:extLst>
          </p:cNvPr>
          <p:cNvSpPr/>
          <p:nvPr/>
        </p:nvSpPr>
        <p:spPr bwMode="auto">
          <a:xfrm>
            <a:off x="872663" y="1379237"/>
            <a:ext cx="4401981" cy="1094454"/>
          </a:xfrm>
          <a:prstGeom prst="round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处理：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虚拟变量转换，将具有五个分类的</a:t>
            </a:r>
            <a:r>
              <a:rPr lang="en-US" altLang="zh-CN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content_rating</a:t>
            </a:r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转换为</a:t>
            </a: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个虚拟变量。</a:t>
            </a: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20878A43-682E-420C-B7A1-5B42B5B1A9DA}"/>
              </a:ext>
            </a:extLst>
          </p:cNvPr>
          <p:cNvSpPr/>
          <p:nvPr/>
        </p:nvSpPr>
        <p:spPr bwMode="auto">
          <a:xfrm>
            <a:off x="6096000" y="1379236"/>
            <a:ext cx="4759058" cy="1094451"/>
          </a:xfrm>
          <a:prstGeom prst="round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处理：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自变量删减，简化模型以忽略训练集中的噪音</a:t>
            </a: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提示测试集的预测效果。</a:t>
            </a: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424F3092-5678-4464-8FEA-5E215E606B65}"/>
              </a:ext>
            </a:extLst>
          </p:cNvPr>
          <p:cNvGrpSpPr/>
          <p:nvPr/>
        </p:nvGrpSpPr>
        <p:grpSpPr>
          <a:xfrm>
            <a:off x="6095999" y="3066750"/>
            <a:ext cx="4759057" cy="1462883"/>
            <a:chOff x="4304043" y="1286668"/>
            <a:chExt cx="3837944" cy="2757793"/>
          </a:xfrm>
          <a:effectLst>
            <a:outerShdw blurRad="381000" dist="2540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17" name="圆角矩形 45">
              <a:extLst>
                <a:ext uri="{FF2B5EF4-FFF2-40B4-BE49-F238E27FC236}">
                  <a16:creationId xmlns:a16="http://schemas.microsoft.com/office/drawing/2014/main" id="{14A2EF9E-5530-45D8-9988-12F8D05BCAAE}"/>
                </a:ext>
              </a:extLst>
            </p:cNvPr>
            <p:cNvSpPr/>
            <p:nvPr/>
          </p:nvSpPr>
          <p:spPr>
            <a:xfrm>
              <a:off x="4304043" y="1286668"/>
              <a:ext cx="3837944" cy="2757793"/>
            </a:xfrm>
            <a:prstGeom prst="roundRect">
              <a:avLst/>
            </a:prstGeom>
            <a:gradFill>
              <a:gsLst>
                <a:gs pos="62000">
                  <a:schemeClr val="bg1">
                    <a:lumMod val="95000"/>
                  </a:schemeClr>
                </a:gs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圆角矩形 46">
              <a:extLst>
                <a:ext uri="{FF2B5EF4-FFF2-40B4-BE49-F238E27FC236}">
                  <a16:creationId xmlns:a16="http://schemas.microsoft.com/office/drawing/2014/main" id="{7B7B6CB2-EF59-4EB5-BFA4-27BE75712E6C}"/>
                </a:ext>
              </a:extLst>
            </p:cNvPr>
            <p:cNvSpPr/>
            <p:nvPr/>
          </p:nvSpPr>
          <p:spPr>
            <a:xfrm>
              <a:off x="4351930" y="1373339"/>
              <a:ext cx="3790057" cy="2584453"/>
            </a:xfrm>
            <a:prstGeom prst="roundRect">
              <a:avLst/>
            </a:prstGeom>
            <a:gradFill>
              <a:gsLst>
                <a:gs pos="42000">
                  <a:srgbClr val="F0F0F0"/>
                </a:gs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b="1" dirty="0">
                  <a:solidFill>
                    <a:schemeClr val="tx1"/>
                  </a:solidFill>
                </a:rPr>
                <a:t>结果：</a:t>
              </a:r>
              <a:endParaRPr lang="en-US" altLang="zh-CN" b="1" dirty="0">
                <a:solidFill>
                  <a:schemeClr val="tx1"/>
                </a:solidFill>
              </a:endParaRPr>
            </a:p>
            <a:p>
              <a:r>
                <a:rPr lang="en-US" altLang="zh-CN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cross validation accuracy: 57.31%</a:t>
              </a:r>
            </a:p>
            <a:p>
              <a:r>
                <a:rPr lang="en-US" altLang="zh-CN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</a:t>
              </a:r>
              <a:r>
                <a:rPr lang="zh-CN" altLang="en-US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仅保留</a:t>
              </a:r>
              <a:r>
                <a:rPr lang="en-US" altLang="zh-CN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reviews</a:t>
              </a:r>
              <a:r>
                <a:rPr lang="zh-CN" altLang="en-US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和</a:t>
              </a:r>
              <a:r>
                <a:rPr lang="en-US" altLang="zh-CN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updateDays</a:t>
              </a:r>
              <a:r>
                <a:rPr lang="zh-CN" altLang="en-US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时</a:t>
              </a:r>
              <a:r>
                <a:rPr lang="en-US" altLang="zh-CN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</a:p>
          </p:txBody>
        </p:sp>
      </p:grp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983E9E02-F4AB-4E68-9C16-9C68C6CD9F76}"/>
              </a:ext>
            </a:extLst>
          </p:cNvPr>
          <p:cNvSpPr/>
          <p:nvPr/>
        </p:nvSpPr>
        <p:spPr bwMode="auto">
          <a:xfrm>
            <a:off x="6096000" y="5122696"/>
            <a:ext cx="4759056" cy="1088519"/>
          </a:xfrm>
          <a:prstGeom prst="round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结论：</a:t>
            </a:r>
            <a:endParaRPr lang="en-US" altLang="zh-CN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原模型存在过拟合，删除无效特征后预测准确率上升，模型得到优化。</a:t>
            </a:r>
            <a:endParaRPr lang="en-US" altLang="zh-CN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27196445"/>
      </p:ext>
    </p:extLst>
  </p:cSld>
  <p:clrMapOvr>
    <a:masterClrMapping/>
  </p:clrMapOvr>
  <p:transition spd="slow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00"/>
                            </p:stCondLst>
                            <p:childTnLst>
                              <p:par>
                                <p:cTn id="1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3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/>
      <p:bldP spid="27" grpId="0"/>
      <p:bldP spid="8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直接连接符 23"/>
          <p:cNvCxnSpPr/>
          <p:nvPr/>
        </p:nvCxnSpPr>
        <p:spPr>
          <a:xfrm>
            <a:off x="687010" y="832152"/>
            <a:ext cx="10817981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椭圆 24"/>
          <p:cNvSpPr/>
          <p:nvPr/>
        </p:nvSpPr>
        <p:spPr>
          <a:xfrm>
            <a:off x="862508" y="322924"/>
            <a:ext cx="366369" cy="366369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211943" y="275107"/>
            <a:ext cx="1755609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667" b="0" i="0" u="none" strike="noStrike" kern="1200" cap="none" spc="4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随机森林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224107" y="357181"/>
            <a:ext cx="29706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Kozuka Gothic Pro R" panose="020B0400000000000000" pitchFamily="34" charset="-128"/>
                <a:cs typeface="Arial" panose="020B0604020202020204" pitchFamily="34" charset="0"/>
              </a:rPr>
              <a:t>RANDOM  FOREST</a:t>
            </a:r>
          </a:p>
        </p:txBody>
      </p:sp>
      <p:cxnSp>
        <p:nvCxnSpPr>
          <p:cNvPr id="28" name="直接连接符 27"/>
          <p:cNvCxnSpPr/>
          <p:nvPr/>
        </p:nvCxnSpPr>
        <p:spPr>
          <a:xfrm>
            <a:off x="3076171" y="384399"/>
            <a:ext cx="0" cy="27812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/>
          <p:cNvSpPr txBox="1"/>
          <p:nvPr/>
        </p:nvSpPr>
        <p:spPr>
          <a:xfrm>
            <a:off x="14146653" y="8510119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延时符</a:t>
            </a: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CF10BEC3-AB7E-4515-927B-150D0D2802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9014864"/>
              </p:ext>
            </p:extLst>
          </p:nvPr>
        </p:nvGraphicFramePr>
        <p:xfrm>
          <a:off x="6872438" y="1373044"/>
          <a:ext cx="3830855" cy="760633"/>
        </p:xfrm>
        <a:graphic>
          <a:graphicData uri="http://schemas.openxmlformats.org/drawingml/2006/table">
            <a:tbl>
              <a:tblPr firstRow="1" firstCol="1" bandRow="1"/>
              <a:tblGrid>
                <a:gridCol w="1647318">
                  <a:extLst>
                    <a:ext uri="{9D8B030D-6E8A-4147-A177-3AD203B41FA5}">
                      <a16:colId xmlns:a16="http://schemas.microsoft.com/office/drawing/2014/main" val="1731458459"/>
                    </a:ext>
                  </a:extLst>
                </a:gridCol>
                <a:gridCol w="1063896">
                  <a:extLst>
                    <a:ext uri="{9D8B030D-6E8A-4147-A177-3AD203B41FA5}">
                      <a16:colId xmlns:a16="http://schemas.microsoft.com/office/drawing/2014/main" val="2080254273"/>
                    </a:ext>
                  </a:extLst>
                </a:gridCol>
                <a:gridCol w="1119641">
                  <a:extLst>
                    <a:ext uri="{9D8B030D-6E8A-4147-A177-3AD203B41FA5}">
                      <a16:colId xmlns:a16="http://schemas.microsoft.com/office/drawing/2014/main" val="3478526197"/>
                    </a:ext>
                  </a:extLst>
                </a:gridCol>
              </a:tblGrid>
              <a:tr h="263251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Accurate/Predict</a:t>
                      </a:r>
                      <a:endParaRPr lang="zh-CN" sz="1400" b="1" kern="100" dirty="0">
                        <a:solidFill>
                          <a:srgbClr val="C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400" b="1" kern="100"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rating_low</a:t>
                      </a:r>
                      <a:endParaRPr lang="zh-CN" sz="1400" b="1" kern="100"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400" b="1" kern="100" dirty="0" err="1"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rating_high</a:t>
                      </a:r>
                      <a:endParaRPr lang="zh-CN" sz="1400" b="1" kern="100" dirty="0"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70266878"/>
                  </a:ext>
                </a:extLst>
              </a:tr>
              <a:tr h="248691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400" b="1" kern="100"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rating_low</a:t>
                      </a:r>
                      <a:endParaRPr lang="zh-CN" sz="1400" b="1" kern="100"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219</a:t>
                      </a:r>
                      <a:endParaRPr lang="zh-CN" sz="1400" kern="100"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107</a:t>
                      </a:r>
                      <a:endParaRPr lang="zh-CN" sz="1400" kern="100" dirty="0"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5134064"/>
                  </a:ext>
                </a:extLst>
              </a:tr>
              <a:tr h="248691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400" b="1" kern="100" dirty="0" err="1"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rating_high</a:t>
                      </a:r>
                      <a:endParaRPr lang="zh-CN" sz="1400" b="1" kern="100" dirty="0"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142</a:t>
                      </a:r>
                      <a:endParaRPr lang="zh-CN" sz="1400" kern="100"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258</a:t>
                      </a:r>
                      <a:endParaRPr lang="zh-CN" sz="1400" kern="100" dirty="0"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4569473"/>
                  </a:ext>
                </a:extLst>
              </a:tr>
            </a:tbl>
          </a:graphicData>
        </a:graphic>
      </p:graphicFrame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53D8D6F0-A13A-4596-BBF6-068FCCF30B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7090610"/>
              </p:ext>
            </p:extLst>
          </p:nvPr>
        </p:nvGraphicFramePr>
        <p:xfrm>
          <a:off x="6872438" y="2263375"/>
          <a:ext cx="4759058" cy="932208"/>
        </p:xfrm>
        <a:graphic>
          <a:graphicData uri="http://schemas.openxmlformats.org/drawingml/2006/table">
            <a:tbl>
              <a:tblPr firstRow="1" firstCol="1" bandRow="1"/>
              <a:tblGrid>
                <a:gridCol w="1106905">
                  <a:extLst>
                    <a:ext uri="{9D8B030D-6E8A-4147-A177-3AD203B41FA5}">
                      <a16:colId xmlns:a16="http://schemas.microsoft.com/office/drawing/2014/main" val="1649086453"/>
                    </a:ext>
                  </a:extLst>
                </a:gridCol>
                <a:gridCol w="954499">
                  <a:extLst>
                    <a:ext uri="{9D8B030D-6E8A-4147-A177-3AD203B41FA5}">
                      <a16:colId xmlns:a16="http://schemas.microsoft.com/office/drawing/2014/main" val="1094974689"/>
                    </a:ext>
                  </a:extLst>
                </a:gridCol>
                <a:gridCol w="899218">
                  <a:extLst>
                    <a:ext uri="{9D8B030D-6E8A-4147-A177-3AD203B41FA5}">
                      <a16:colId xmlns:a16="http://schemas.microsoft.com/office/drawing/2014/main" val="1955297838"/>
                    </a:ext>
                  </a:extLst>
                </a:gridCol>
                <a:gridCol w="899218">
                  <a:extLst>
                    <a:ext uri="{9D8B030D-6E8A-4147-A177-3AD203B41FA5}">
                      <a16:colId xmlns:a16="http://schemas.microsoft.com/office/drawing/2014/main" val="2990487215"/>
                    </a:ext>
                  </a:extLst>
                </a:gridCol>
                <a:gridCol w="899218">
                  <a:extLst>
                    <a:ext uri="{9D8B030D-6E8A-4147-A177-3AD203B41FA5}">
                      <a16:colId xmlns:a16="http://schemas.microsoft.com/office/drawing/2014/main" val="1915753962"/>
                    </a:ext>
                  </a:extLst>
                </a:gridCol>
              </a:tblGrid>
              <a:tr h="419360">
                <a:tc>
                  <a:txBody>
                    <a:bodyPr/>
                    <a:lstStyle/>
                    <a:p>
                      <a:pPr marL="0" algn="l" defTabSz="1219170" rtl="0" eaLnBrk="1" latinLnBrk="0" hangingPunct="1">
                        <a:spcAft>
                          <a:spcPts val="0"/>
                        </a:spcAft>
                      </a:pPr>
                      <a:endParaRPr lang="zh-CN" altLang="en-US" sz="1400" b="1" kern="1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121917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precision</a:t>
                      </a:r>
                      <a:endParaRPr lang="zh-CN" altLang="en-US" sz="1400" b="1" kern="1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121917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400" b="1" kern="1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recall</a:t>
                      </a:r>
                      <a:endParaRPr lang="zh-CN" altLang="en-US" sz="1400" b="1" kern="1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121917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400" b="1" kern="1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f1-score</a:t>
                      </a:r>
                      <a:endParaRPr lang="zh-CN" altLang="en-US" sz="1400" b="1" kern="1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121917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400" b="1" kern="1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support</a:t>
                      </a:r>
                      <a:endParaRPr lang="zh-CN" altLang="en-US" sz="1400" b="1" kern="1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9301092"/>
                  </a:ext>
                </a:extLst>
              </a:tr>
              <a:tr h="256424">
                <a:tc>
                  <a:txBody>
                    <a:bodyPr/>
                    <a:lstStyle/>
                    <a:p>
                      <a:pPr marL="0" algn="l" defTabSz="121917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400" b="1" kern="1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rating_low</a:t>
                      </a:r>
                      <a:endParaRPr lang="zh-CN" altLang="en-US" sz="1400" b="1" kern="1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121917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400" b="0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0.61</a:t>
                      </a:r>
                      <a:endParaRPr lang="zh-CN" altLang="en-US" sz="1400" b="0" kern="1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121917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400" b="0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0.67</a:t>
                      </a:r>
                      <a:endParaRPr lang="zh-CN" altLang="en-US" sz="1400" b="0" kern="1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121917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400" b="0" kern="1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0.64</a:t>
                      </a:r>
                      <a:endParaRPr lang="zh-CN" altLang="en-US" sz="1400" b="0" kern="1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121917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400" b="0" kern="1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326</a:t>
                      </a:r>
                      <a:endParaRPr lang="zh-CN" altLang="en-US" sz="1400" b="0" kern="1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4451145"/>
                  </a:ext>
                </a:extLst>
              </a:tr>
              <a:tr h="256424">
                <a:tc>
                  <a:txBody>
                    <a:bodyPr/>
                    <a:lstStyle/>
                    <a:p>
                      <a:pPr marL="0" algn="l" defTabSz="121917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400" b="1" kern="1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rating_high</a:t>
                      </a:r>
                      <a:endParaRPr lang="zh-CN" altLang="en-US" sz="1400" b="1" kern="1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121917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400" b="0" kern="100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0.71</a:t>
                      </a:r>
                      <a:endParaRPr lang="zh-CN" altLang="en-US" sz="1400" b="0" kern="100" dirty="0">
                        <a:solidFill>
                          <a:srgbClr val="C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121917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400" b="0" kern="1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0.65</a:t>
                      </a:r>
                      <a:endParaRPr lang="zh-CN" altLang="en-US" sz="1400" b="0" kern="1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121917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400" b="0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0.67</a:t>
                      </a:r>
                      <a:endParaRPr lang="zh-CN" altLang="en-US" sz="1400" b="0" kern="1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121917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400" b="0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400</a:t>
                      </a:r>
                      <a:endParaRPr lang="zh-CN" altLang="en-US" sz="1400" b="0" kern="1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42014819"/>
                  </a:ext>
                </a:extLst>
              </a:tr>
            </a:tbl>
          </a:graphicData>
        </a:graphic>
      </p:graphicFrame>
      <p:sp>
        <p:nvSpPr>
          <p:cNvPr id="48" name="矩形: 圆角 47">
            <a:extLst>
              <a:ext uri="{FF2B5EF4-FFF2-40B4-BE49-F238E27FC236}">
                <a16:creationId xmlns:a16="http://schemas.microsoft.com/office/drawing/2014/main" id="{0C3D6CAF-A8B1-4678-8C14-37D3A70AB13D}"/>
              </a:ext>
            </a:extLst>
          </p:cNvPr>
          <p:cNvSpPr/>
          <p:nvPr/>
        </p:nvSpPr>
        <p:spPr bwMode="auto">
          <a:xfrm>
            <a:off x="814727" y="5275185"/>
            <a:ext cx="4759058" cy="1088519"/>
          </a:xfrm>
          <a:prstGeom prst="round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结果：</a:t>
            </a:r>
            <a:endParaRPr lang="en-US" altLang="zh-CN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train-test split accuracy: 65.70%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cross validation accuracy: 63.77%</a:t>
            </a:r>
            <a:endParaRPr lang="zh-CN" altLang="en-US" dirty="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28F62D1-39A6-4E72-A736-FD36B33BAD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2438" y="3581226"/>
            <a:ext cx="4899259" cy="2939556"/>
          </a:xfrm>
          <a:prstGeom prst="rect">
            <a:avLst/>
          </a:prstGeom>
        </p:spPr>
      </p:pic>
      <p:grpSp>
        <p:nvGrpSpPr>
          <p:cNvPr id="50" name="组合 49">
            <a:extLst>
              <a:ext uri="{FF2B5EF4-FFF2-40B4-BE49-F238E27FC236}">
                <a16:creationId xmlns:a16="http://schemas.microsoft.com/office/drawing/2014/main" id="{2496DE36-932F-43DE-B2C3-B1F6A3B0667A}"/>
              </a:ext>
            </a:extLst>
          </p:cNvPr>
          <p:cNvGrpSpPr/>
          <p:nvPr/>
        </p:nvGrpSpPr>
        <p:grpSpPr>
          <a:xfrm>
            <a:off x="814727" y="3186118"/>
            <a:ext cx="2389161" cy="1789793"/>
            <a:chOff x="4304043" y="1286668"/>
            <a:chExt cx="3837944" cy="2757793"/>
          </a:xfrm>
          <a:effectLst>
            <a:outerShdw blurRad="381000" dist="2540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52" name="圆角矩形 45">
              <a:extLst>
                <a:ext uri="{FF2B5EF4-FFF2-40B4-BE49-F238E27FC236}">
                  <a16:creationId xmlns:a16="http://schemas.microsoft.com/office/drawing/2014/main" id="{53D9A392-AB62-4CF4-822D-44114AD506D2}"/>
                </a:ext>
              </a:extLst>
            </p:cNvPr>
            <p:cNvSpPr/>
            <p:nvPr/>
          </p:nvSpPr>
          <p:spPr>
            <a:xfrm>
              <a:off x="4304043" y="1286668"/>
              <a:ext cx="3837944" cy="2757793"/>
            </a:xfrm>
            <a:prstGeom prst="roundRect">
              <a:avLst/>
            </a:prstGeom>
            <a:gradFill>
              <a:gsLst>
                <a:gs pos="62000">
                  <a:schemeClr val="bg1">
                    <a:lumMod val="95000"/>
                  </a:schemeClr>
                </a:gs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圆角矩形 46">
              <a:extLst>
                <a:ext uri="{FF2B5EF4-FFF2-40B4-BE49-F238E27FC236}">
                  <a16:creationId xmlns:a16="http://schemas.microsoft.com/office/drawing/2014/main" id="{D3AD704B-2760-490E-B35A-3F25D2DC75CC}"/>
                </a:ext>
              </a:extLst>
            </p:cNvPr>
            <p:cNvSpPr/>
            <p:nvPr/>
          </p:nvSpPr>
          <p:spPr>
            <a:xfrm>
              <a:off x="4351930" y="1373339"/>
              <a:ext cx="3742172" cy="2584452"/>
            </a:xfrm>
            <a:prstGeom prst="roundRect">
              <a:avLst/>
            </a:prstGeom>
            <a:gradFill>
              <a:gsLst>
                <a:gs pos="42000">
                  <a:srgbClr val="F0F0F0"/>
                </a:gs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b="1" dirty="0">
                  <a:solidFill>
                    <a:srgbClr val="C00000"/>
                  </a:solidFill>
                </a:rPr>
                <a:t>参数：</a:t>
              </a:r>
              <a:endParaRPr lang="en-US" altLang="zh-CN" b="1" dirty="0">
                <a:solidFill>
                  <a:srgbClr val="C00000"/>
                </a:solidFill>
              </a:endParaRPr>
            </a:p>
            <a:p>
              <a:r>
                <a:rPr lang="en-US" altLang="zh-CN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criterion = 'entropy’</a:t>
              </a:r>
            </a:p>
            <a:p>
              <a:r>
                <a:rPr lang="en-US" altLang="zh-CN" dirty="0" err="1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n_estimators</a:t>
              </a:r>
              <a:r>
                <a:rPr lang="en-US" altLang="zh-CN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= 200</a:t>
              </a:r>
            </a:p>
            <a:p>
              <a:r>
                <a:rPr lang="en-US" altLang="zh-CN" dirty="0" err="1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max_depth</a:t>
              </a:r>
              <a:r>
                <a:rPr lang="en-US" altLang="zh-CN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= 9</a:t>
              </a:r>
            </a:p>
            <a:p>
              <a:r>
                <a:rPr lang="en-US" altLang="zh-CN" dirty="0" err="1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max_features</a:t>
              </a:r>
              <a:r>
                <a:rPr lang="en-US" altLang="zh-CN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= 10</a:t>
              </a:r>
              <a:endParaRPr lang="zh-CN" altLang="en-US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57" name="矩形: 圆角 56">
            <a:extLst>
              <a:ext uri="{FF2B5EF4-FFF2-40B4-BE49-F238E27FC236}">
                <a16:creationId xmlns:a16="http://schemas.microsoft.com/office/drawing/2014/main" id="{0F9549D2-CA3A-424D-B1A0-671D56823570}"/>
              </a:ext>
            </a:extLst>
          </p:cNvPr>
          <p:cNvSpPr/>
          <p:nvPr/>
        </p:nvSpPr>
        <p:spPr bwMode="auto">
          <a:xfrm>
            <a:off x="872663" y="1379236"/>
            <a:ext cx="4759058" cy="1524143"/>
          </a:xfrm>
          <a:prstGeom prst="round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原理：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利用多个决策树模型各自独立地学习并做出预测，之后集成预测结果，因此效果一般优于单个决策树模型。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94BA842-65E6-4B4E-B668-F3B02DFC0794}"/>
              </a:ext>
            </a:extLst>
          </p:cNvPr>
          <p:cNvSpPr/>
          <p:nvPr/>
        </p:nvSpPr>
        <p:spPr>
          <a:xfrm>
            <a:off x="6968691" y="4052235"/>
            <a:ext cx="1001027" cy="17325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63D8F7F0-29DE-4737-9B43-DE6ECDAF981D}"/>
              </a:ext>
            </a:extLst>
          </p:cNvPr>
          <p:cNvSpPr/>
          <p:nvPr/>
        </p:nvSpPr>
        <p:spPr>
          <a:xfrm>
            <a:off x="6968691" y="5703941"/>
            <a:ext cx="1001027" cy="504354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47835915"/>
      </p:ext>
    </p:extLst>
  </p:cSld>
  <p:clrMapOvr>
    <a:masterClrMapping/>
  </p:clrMapOvr>
  <p:transition spd="slow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00"/>
                            </p:stCondLst>
                            <p:childTnLst>
                              <p:par>
                                <p:cTn id="1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3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/>
      <p:bldP spid="27" grpId="0"/>
      <p:bldP spid="8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直接连接符 23"/>
          <p:cNvCxnSpPr/>
          <p:nvPr/>
        </p:nvCxnSpPr>
        <p:spPr>
          <a:xfrm>
            <a:off x="687010" y="832152"/>
            <a:ext cx="10817981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椭圆 24"/>
          <p:cNvSpPr/>
          <p:nvPr/>
        </p:nvSpPr>
        <p:spPr>
          <a:xfrm>
            <a:off x="862508" y="322924"/>
            <a:ext cx="366369" cy="366369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211943" y="275107"/>
            <a:ext cx="19575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dirty="0">
                <a:solidFill>
                  <a:prstClr val="black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XGBOOST</a:t>
            </a:r>
            <a:endParaRPr kumimoji="0" lang="zh-CN" altLang="en-US" sz="2800" b="0" i="0" u="none" strike="noStrike" kern="1200" cap="none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cxnSp>
        <p:nvCxnSpPr>
          <p:cNvPr id="28" name="直接连接符 27"/>
          <p:cNvCxnSpPr/>
          <p:nvPr/>
        </p:nvCxnSpPr>
        <p:spPr>
          <a:xfrm>
            <a:off x="3273142" y="411170"/>
            <a:ext cx="0" cy="27812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/>
          <p:cNvSpPr txBox="1"/>
          <p:nvPr/>
        </p:nvSpPr>
        <p:spPr>
          <a:xfrm>
            <a:off x="14146653" y="8510119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延时符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64D19DC-7AA3-4652-A6BA-30A9BAAA8256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40042" y="1347542"/>
            <a:ext cx="10011650" cy="4976222"/>
          </a:xfrm>
          <a:prstGeom prst="rect">
            <a:avLst/>
          </a:prstGeom>
        </p:spPr>
      </p:pic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C4976DC2-5B65-4E3B-BF4B-79CAC136E36F}"/>
              </a:ext>
            </a:extLst>
          </p:cNvPr>
          <p:cNvSpPr/>
          <p:nvPr/>
        </p:nvSpPr>
        <p:spPr bwMode="auto">
          <a:xfrm>
            <a:off x="872663" y="1485114"/>
            <a:ext cx="4652238" cy="1055945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原理：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同样利用集成学习方法，它由多个相关联的决策树联合决策，形成一个强学习器。</a:t>
            </a: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AFEF6A57-1F6E-4CF6-BD30-99A80C9A4D80}"/>
              </a:ext>
            </a:extLst>
          </p:cNvPr>
          <p:cNvSpPr/>
          <p:nvPr/>
        </p:nvSpPr>
        <p:spPr bwMode="auto">
          <a:xfrm>
            <a:off x="862508" y="4562859"/>
            <a:ext cx="2958721" cy="1620053"/>
          </a:xfrm>
          <a:prstGeom prst="round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参数：</a:t>
            </a:r>
            <a:endParaRPr lang="en-US" altLang="zh-CN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max_depth</a:t>
            </a: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=3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objective='</a:t>
            </a:r>
            <a:r>
              <a:rPr lang="en-US" altLang="zh-CN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binary:logistic</a:t>
            </a: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’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num_round</a:t>
            </a: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=12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702A802-B49C-4D93-B7A2-BEF4D2410774}"/>
              </a:ext>
            </a:extLst>
          </p:cNvPr>
          <p:cNvSpPr txBox="1"/>
          <p:nvPr/>
        </p:nvSpPr>
        <p:spPr>
          <a:xfrm>
            <a:off x="790621" y="2974410"/>
            <a:ext cx="2482521" cy="3715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the 10</a:t>
            </a:r>
            <a:r>
              <a:rPr lang="en-US" altLang="zh-CN" baseline="30000" dirty="0"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decision tree: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9913960"/>
      </p:ext>
    </p:extLst>
  </p:cSld>
  <p:clrMapOvr>
    <a:masterClrMapping/>
  </p:clrMapOvr>
  <p:transition spd="slow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00"/>
                            </p:stCondLst>
                            <p:childTnLst>
                              <p:par>
                                <p:cTn id="1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3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/>
      <p:bldP spid="8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直接连接符 23"/>
          <p:cNvCxnSpPr/>
          <p:nvPr/>
        </p:nvCxnSpPr>
        <p:spPr>
          <a:xfrm>
            <a:off x="687010" y="832152"/>
            <a:ext cx="10817981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椭圆 24"/>
          <p:cNvSpPr/>
          <p:nvPr/>
        </p:nvSpPr>
        <p:spPr>
          <a:xfrm>
            <a:off x="862508" y="322924"/>
            <a:ext cx="366369" cy="366369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211943" y="275107"/>
            <a:ext cx="19575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dirty="0">
                <a:solidFill>
                  <a:prstClr val="black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XGBOOST</a:t>
            </a:r>
            <a:endParaRPr kumimoji="0" lang="zh-CN" altLang="en-US" sz="2800" b="0" i="0" u="none" strike="noStrike" kern="1200" cap="none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cxnSp>
        <p:nvCxnSpPr>
          <p:cNvPr id="28" name="直接连接符 27"/>
          <p:cNvCxnSpPr/>
          <p:nvPr/>
        </p:nvCxnSpPr>
        <p:spPr>
          <a:xfrm>
            <a:off x="3273142" y="411170"/>
            <a:ext cx="0" cy="27812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/>
          <p:cNvSpPr txBox="1"/>
          <p:nvPr/>
        </p:nvSpPr>
        <p:spPr>
          <a:xfrm>
            <a:off x="14146653" y="8510119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延时符</a:t>
            </a: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C4976DC2-5B65-4E3B-BF4B-79CAC136E36F}"/>
              </a:ext>
            </a:extLst>
          </p:cNvPr>
          <p:cNvSpPr/>
          <p:nvPr/>
        </p:nvSpPr>
        <p:spPr bwMode="auto">
          <a:xfrm>
            <a:off x="872663" y="1485114"/>
            <a:ext cx="4652238" cy="1055945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原理：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同样利用集成学习方法，它由多个相关联的决策树联合决策，形成一个强学习器。</a:t>
            </a: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86E1C673-0CE4-4549-B4BB-31505BE3348B}"/>
              </a:ext>
            </a:extLst>
          </p:cNvPr>
          <p:cNvSpPr/>
          <p:nvPr/>
        </p:nvSpPr>
        <p:spPr bwMode="auto">
          <a:xfrm>
            <a:off x="862508" y="5025561"/>
            <a:ext cx="4662393" cy="1159602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结果：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train-test split accuracy: 68.46%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cross validation accuracy: 64.62%</a:t>
            </a: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AFEF6A57-1F6E-4CF6-BD30-99A80C9A4D80}"/>
              </a:ext>
            </a:extLst>
          </p:cNvPr>
          <p:cNvSpPr/>
          <p:nvPr/>
        </p:nvSpPr>
        <p:spPr bwMode="auto">
          <a:xfrm>
            <a:off x="862508" y="3046766"/>
            <a:ext cx="3045350" cy="1473088"/>
          </a:xfrm>
          <a:prstGeom prst="round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参数：</a:t>
            </a:r>
            <a:endParaRPr lang="en-US" altLang="zh-CN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max_depth</a:t>
            </a: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=3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objective='</a:t>
            </a:r>
            <a:r>
              <a:rPr lang="en-US" altLang="zh-CN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binary:logistic</a:t>
            </a: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’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num_round</a:t>
            </a: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=12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8059D6B-E9FF-4B7A-86F6-303C8D0CF9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4748" y="3647745"/>
            <a:ext cx="4584589" cy="2755631"/>
          </a:xfrm>
          <a:prstGeom prst="rect">
            <a:avLst/>
          </a:prstGeom>
        </p:spPr>
      </p:pic>
      <p:graphicFrame>
        <p:nvGraphicFramePr>
          <p:cNvPr id="17" name="表格 16">
            <a:extLst>
              <a:ext uri="{FF2B5EF4-FFF2-40B4-BE49-F238E27FC236}">
                <a16:creationId xmlns:a16="http://schemas.microsoft.com/office/drawing/2014/main" id="{F0058F3D-98B0-40F5-B6E7-7A2ED3E728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1497748"/>
              </p:ext>
            </p:extLst>
          </p:nvPr>
        </p:nvGraphicFramePr>
        <p:xfrm>
          <a:off x="6745933" y="1485114"/>
          <a:ext cx="3830855" cy="760633"/>
        </p:xfrm>
        <a:graphic>
          <a:graphicData uri="http://schemas.openxmlformats.org/drawingml/2006/table">
            <a:tbl>
              <a:tblPr firstRow="1" firstCol="1" bandRow="1"/>
              <a:tblGrid>
                <a:gridCol w="1647318">
                  <a:extLst>
                    <a:ext uri="{9D8B030D-6E8A-4147-A177-3AD203B41FA5}">
                      <a16:colId xmlns:a16="http://schemas.microsoft.com/office/drawing/2014/main" val="1731458459"/>
                    </a:ext>
                  </a:extLst>
                </a:gridCol>
                <a:gridCol w="1063896">
                  <a:extLst>
                    <a:ext uri="{9D8B030D-6E8A-4147-A177-3AD203B41FA5}">
                      <a16:colId xmlns:a16="http://schemas.microsoft.com/office/drawing/2014/main" val="2080254273"/>
                    </a:ext>
                  </a:extLst>
                </a:gridCol>
                <a:gridCol w="1119641">
                  <a:extLst>
                    <a:ext uri="{9D8B030D-6E8A-4147-A177-3AD203B41FA5}">
                      <a16:colId xmlns:a16="http://schemas.microsoft.com/office/drawing/2014/main" val="3478526197"/>
                    </a:ext>
                  </a:extLst>
                </a:gridCol>
              </a:tblGrid>
              <a:tr h="263251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Accurate/Predict</a:t>
                      </a:r>
                      <a:endParaRPr lang="zh-CN" sz="1400" b="1" kern="100" dirty="0">
                        <a:solidFill>
                          <a:srgbClr val="C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400" b="1" kern="100"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rating_low</a:t>
                      </a:r>
                      <a:endParaRPr lang="zh-CN" sz="1400" b="1" kern="100"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400" b="1" kern="100" dirty="0" err="1"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rating_high</a:t>
                      </a:r>
                      <a:endParaRPr lang="zh-CN" sz="1400" b="1" kern="100" dirty="0"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70266878"/>
                  </a:ext>
                </a:extLst>
              </a:tr>
              <a:tr h="248691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400" b="1" kern="100"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rating_low</a:t>
                      </a:r>
                      <a:endParaRPr lang="zh-CN" sz="1400" b="1" kern="100"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altLang="zh-CN" sz="1400" kern="100" dirty="0"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225</a:t>
                      </a:r>
                      <a:endParaRPr lang="zh-CN" sz="1400" kern="100" dirty="0"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altLang="zh-CN" sz="1400" kern="100" dirty="0"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101</a:t>
                      </a:r>
                      <a:endParaRPr lang="zh-CN" sz="1400" kern="100" dirty="0"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5134064"/>
                  </a:ext>
                </a:extLst>
              </a:tr>
              <a:tr h="248691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400" b="1" kern="100" dirty="0" err="1"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rating_high</a:t>
                      </a:r>
                      <a:endParaRPr lang="zh-CN" sz="1400" b="1" kern="100" dirty="0"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1</a:t>
                      </a:r>
                      <a:r>
                        <a:rPr lang="en-US" altLang="zh-CN" sz="1400" kern="100" dirty="0"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28</a:t>
                      </a:r>
                      <a:endParaRPr lang="zh-CN" sz="1400" kern="100" dirty="0"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2</a:t>
                      </a:r>
                      <a:r>
                        <a:rPr lang="en-US" altLang="zh-CN" sz="1400" kern="100" dirty="0"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72</a:t>
                      </a:r>
                      <a:endParaRPr lang="zh-CN" sz="1400" kern="100" dirty="0"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4569473"/>
                  </a:ext>
                </a:extLst>
              </a:tr>
            </a:tbl>
          </a:graphicData>
        </a:graphic>
      </p:graphicFrame>
      <p:graphicFrame>
        <p:nvGraphicFramePr>
          <p:cNvPr id="18" name="表格 17">
            <a:extLst>
              <a:ext uri="{FF2B5EF4-FFF2-40B4-BE49-F238E27FC236}">
                <a16:creationId xmlns:a16="http://schemas.microsoft.com/office/drawing/2014/main" id="{0610578F-46C8-45A9-BA70-58F5FD3E58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1932416"/>
              </p:ext>
            </p:extLst>
          </p:nvPr>
        </p:nvGraphicFramePr>
        <p:xfrm>
          <a:off x="6745933" y="2375445"/>
          <a:ext cx="4759058" cy="932208"/>
        </p:xfrm>
        <a:graphic>
          <a:graphicData uri="http://schemas.openxmlformats.org/drawingml/2006/table">
            <a:tbl>
              <a:tblPr firstRow="1" firstCol="1" bandRow="1"/>
              <a:tblGrid>
                <a:gridCol w="1106905">
                  <a:extLst>
                    <a:ext uri="{9D8B030D-6E8A-4147-A177-3AD203B41FA5}">
                      <a16:colId xmlns:a16="http://schemas.microsoft.com/office/drawing/2014/main" val="1649086453"/>
                    </a:ext>
                  </a:extLst>
                </a:gridCol>
                <a:gridCol w="954499">
                  <a:extLst>
                    <a:ext uri="{9D8B030D-6E8A-4147-A177-3AD203B41FA5}">
                      <a16:colId xmlns:a16="http://schemas.microsoft.com/office/drawing/2014/main" val="1094974689"/>
                    </a:ext>
                  </a:extLst>
                </a:gridCol>
                <a:gridCol w="899218">
                  <a:extLst>
                    <a:ext uri="{9D8B030D-6E8A-4147-A177-3AD203B41FA5}">
                      <a16:colId xmlns:a16="http://schemas.microsoft.com/office/drawing/2014/main" val="1955297838"/>
                    </a:ext>
                  </a:extLst>
                </a:gridCol>
                <a:gridCol w="899218">
                  <a:extLst>
                    <a:ext uri="{9D8B030D-6E8A-4147-A177-3AD203B41FA5}">
                      <a16:colId xmlns:a16="http://schemas.microsoft.com/office/drawing/2014/main" val="2990487215"/>
                    </a:ext>
                  </a:extLst>
                </a:gridCol>
                <a:gridCol w="899218">
                  <a:extLst>
                    <a:ext uri="{9D8B030D-6E8A-4147-A177-3AD203B41FA5}">
                      <a16:colId xmlns:a16="http://schemas.microsoft.com/office/drawing/2014/main" val="1915753962"/>
                    </a:ext>
                  </a:extLst>
                </a:gridCol>
              </a:tblGrid>
              <a:tr h="419360">
                <a:tc>
                  <a:txBody>
                    <a:bodyPr/>
                    <a:lstStyle/>
                    <a:p>
                      <a:pPr marL="0" algn="l" defTabSz="1219170" rtl="0" eaLnBrk="1" latinLnBrk="0" hangingPunct="1">
                        <a:spcAft>
                          <a:spcPts val="0"/>
                        </a:spcAft>
                      </a:pPr>
                      <a:endParaRPr lang="zh-CN" altLang="en-US" sz="1400" b="1" kern="1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121917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precision</a:t>
                      </a:r>
                      <a:endParaRPr lang="zh-CN" altLang="en-US" sz="1400" b="1" kern="1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121917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400" b="1" kern="1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recall</a:t>
                      </a:r>
                      <a:endParaRPr lang="zh-CN" altLang="en-US" sz="1400" b="1" kern="1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121917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400" b="1" kern="1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f1-score</a:t>
                      </a:r>
                      <a:endParaRPr lang="zh-CN" altLang="en-US" sz="1400" b="1" kern="1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121917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400" b="1" kern="1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support</a:t>
                      </a:r>
                      <a:endParaRPr lang="zh-CN" altLang="en-US" sz="1400" b="1" kern="1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9301092"/>
                  </a:ext>
                </a:extLst>
              </a:tr>
              <a:tr h="256424">
                <a:tc>
                  <a:txBody>
                    <a:bodyPr/>
                    <a:lstStyle/>
                    <a:p>
                      <a:pPr marL="0" algn="l" defTabSz="121917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400" b="1" kern="1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rating_low</a:t>
                      </a:r>
                      <a:endParaRPr lang="zh-CN" altLang="en-US" sz="1400" b="1" kern="1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121917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400" b="0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0.6</a:t>
                      </a:r>
                      <a:r>
                        <a:rPr lang="en-US" altLang="zh-CN" sz="1400" b="0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4</a:t>
                      </a:r>
                      <a:endParaRPr lang="zh-CN" altLang="en-US" sz="1400" b="0" kern="1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121917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400" b="0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0.6</a:t>
                      </a:r>
                      <a:r>
                        <a:rPr lang="en-US" altLang="zh-CN" sz="1400" b="0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9</a:t>
                      </a:r>
                      <a:endParaRPr lang="zh-CN" altLang="en-US" sz="1400" b="0" kern="1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121917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400" b="0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0.6</a:t>
                      </a:r>
                      <a:r>
                        <a:rPr lang="en-US" altLang="zh-CN" sz="1400" b="0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6</a:t>
                      </a:r>
                      <a:endParaRPr lang="zh-CN" altLang="en-US" sz="1400" b="0" kern="1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121917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400" b="0" kern="1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326</a:t>
                      </a:r>
                      <a:endParaRPr lang="zh-CN" altLang="en-US" sz="1400" b="0" kern="1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4451145"/>
                  </a:ext>
                </a:extLst>
              </a:tr>
              <a:tr h="256424">
                <a:tc>
                  <a:txBody>
                    <a:bodyPr/>
                    <a:lstStyle/>
                    <a:p>
                      <a:pPr marL="0" algn="l" defTabSz="121917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400" b="1" kern="1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rating_high</a:t>
                      </a:r>
                      <a:endParaRPr lang="zh-CN" altLang="en-US" sz="1400" b="1" kern="1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121917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400" b="0" kern="100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0.7</a:t>
                      </a:r>
                      <a:r>
                        <a:rPr lang="en-US" altLang="zh-CN" sz="1400" b="0" kern="100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3</a:t>
                      </a:r>
                      <a:endParaRPr lang="zh-CN" altLang="en-US" sz="1400" b="0" kern="100" dirty="0">
                        <a:solidFill>
                          <a:srgbClr val="C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121917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400" b="0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0.6</a:t>
                      </a:r>
                      <a:r>
                        <a:rPr lang="en-US" altLang="zh-CN" sz="1400" b="0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8</a:t>
                      </a:r>
                      <a:endParaRPr lang="zh-CN" altLang="en-US" sz="1400" b="0" kern="1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121917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400" b="0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0.</a:t>
                      </a:r>
                      <a:r>
                        <a:rPr lang="en-US" altLang="zh-CN" sz="1400" b="0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70</a:t>
                      </a:r>
                      <a:endParaRPr lang="zh-CN" altLang="en-US" sz="1400" b="0" kern="1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121917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400" b="0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400</a:t>
                      </a:r>
                      <a:endParaRPr lang="zh-CN" altLang="en-US" sz="1400" b="0" kern="1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42014819"/>
                  </a:ext>
                </a:extLst>
              </a:tr>
            </a:tbl>
          </a:graphicData>
        </a:graphic>
      </p:graphicFrame>
      <p:sp>
        <p:nvSpPr>
          <p:cNvPr id="15" name="矩形 14">
            <a:extLst>
              <a:ext uri="{FF2B5EF4-FFF2-40B4-BE49-F238E27FC236}">
                <a16:creationId xmlns:a16="http://schemas.microsoft.com/office/drawing/2014/main" id="{063ADBF8-CD5D-47E0-A1B1-EACCE13F6BD4}"/>
              </a:ext>
            </a:extLst>
          </p:cNvPr>
          <p:cNvSpPr/>
          <p:nvPr/>
        </p:nvSpPr>
        <p:spPr>
          <a:xfrm>
            <a:off x="6744903" y="4119612"/>
            <a:ext cx="1001027" cy="17325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463CBA5D-B685-43CE-9A83-3EFB9C52569B}"/>
              </a:ext>
            </a:extLst>
          </p:cNvPr>
          <p:cNvSpPr/>
          <p:nvPr/>
        </p:nvSpPr>
        <p:spPr>
          <a:xfrm>
            <a:off x="6724593" y="5680809"/>
            <a:ext cx="1001027" cy="504354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28080063"/>
      </p:ext>
    </p:extLst>
  </p:cSld>
  <p:clrMapOvr>
    <a:masterClrMapping/>
  </p:clrMapOvr>
  <p:transition spd="slow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00"/>
                            </p:stCondLst>
                            <p:childTnLst>
                              <p:par>
                                <p:cTn id="1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3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/>
      <p:bldP spid="8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直接连接符 23"/>
          <p:cNvCxnSpPr/>
          <p:nvPr/>
        </p:nvCxnSpPr>
        <p:spPr>
          <a:xfrm>
            <a:off x="687010" y="832152"/>
            <a:ext cx="10817981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椭圆 24"/>
          <p:cNvSpPr/>
          <p:nvPr/>
        </p:nvSpPr>
        <p:spPr>
          <a:xfrm>
            <a:off x="862508" y="322924"/>
            <a:ext cx="366369" cy="366369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211943" y="275107"/>
            <a:ext cx="1755609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667" spc="400" noProof="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神经网络</a:t>
            </a:r>
            <a:endParaRPr kumimoji="0" lang="zh-CN" altLang="en-US" sz="2667" b="0" i="0" u="none" strike="noStrike" kern="1200" cap="none" spc="4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224107" y="357181"/>
            <a:ext cx="30811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Kozuka Gothic Pro R" panose="020B0400000000000000" pitchFamily="34" charset="-128"/>
                <a:cs typeface="Arial" panose="020B0604020202020204" pitchFamily="34" charset="0"/>
              </a:rPr>
              <a:t>NEURAL NETWORK</a:t>
            </a:r>
          </a:p>
        </p:txBody>
      </p:sp>
      <p:cxnSp>
        <p:nvCxnSpPr>
          <p:cNvPr id="28" name="直接连接符 27"/>
          <p:cNvCxnSpPr/>
          <p:nvPr/>
        </p:nvCxnSpPr>
        <p:spPr>
          <a:xfrm>
            <a:off x="3076171" y="384399"/>
            <a:ext cx="0" cy="27812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/>
          <p:cNvSpPr txBox="1"/>
          <p:nvPr/>
        </p:nvSpPr>
        <p:spPr>
          <a:xfrm>
            <a:off x="14146653" y="8510119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延时符</a:t>
            </a:r>
          </a:p>
        </p:txBody>
      </p: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2496DE36-932F-43DE-B2C3-B1F6A3B0667A}"/>
              </a:ext>
            </a:extLst>
          </p:cNvPr>
          <p:cNvGrpSpPr/>
          <p:nvPr/>
        </p:nvGrpSpPr>
        <p:grpSpPr>
          <a:xfrm>
            <a:off x="4721298" y="1392487"/>
            <a:ext cx="6783693" cy="1789793"/>
            <a:chOff x="4304043" y="1286668"/>
            <a:chExt cx="3837944" cy="2757792"/>
          </a:xfrm>
          <a:effectLst>
            <a:outerShdw blurRad="381000" dist="2540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52" name="圆角矩形 45">
              <a:extLst>
                <a:ext uri="{FF2B5EF4-FFF2-40B4-BE49-F238E27FC236}">
                  <a16:creationId xmlns:a16="http://schemas.microsoft.com/office/drawing/2014/main" id="{53D9A392-AB62-4CF4-822D-44114AD506D2}"/>
                </a:ext>
              </a:extLst>
            </p:cNvPr>
            <p:cNvSpPr/>
            <p:nvPr/>
          </p:nvSpPr>
          <p:spPr>
            <a:xfrm>
              <a:off x="4304043" y="1286668"/>
              <a:ext cx="3837944" cy="2757792"/>
            </a:xfrm>
            <a:prstGeom prst="roundRect">
              <a:avLst/>
            </a:prstGeom>
            <a:gradFill>
              <a:gsLst>
                <a:gs pos="62000">
                  <a:schemeClr val="bg1">
                    <a:lumMod val="95000"/>
                  </a:schemeClr>
                </a:gs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圆角矩形 46">
              <a:extLst>
                <a:ext uri="{FF2B5EF4-FFF2-40B4-BE49-F238E27FC236}">
                  <a16:creationId xmlns:a16="http://schemas.microsoft.com/office/drawing/2014/main" id="{D3AD704B-2760-490E-B35A-3F25D2DC75CC}"/>
                </a:ext>
              </a:extLst>
            </p:cNvPr>
            <p:cNvSpPr/>
            <p:nvPr/>
          </p:nvSpPr>
          <p:spPr>
            <a:xfrm>
              <a:off x="4351930" y="1373339"/>
              <a:ext cx="3742172" cy="2584452"/>
            </a:xfrm>
            <a:prstGeom prst="roundRect">
              <a:avLst/>
            </a:prstGeom>
            <a:gradFill>
              <a:gsLst>
                <a:gs pos="42000">
                  <a:srgbClr val="F0F0F0"/>
                </a:gs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原理：</a:t>
              </a:r>
              <a:endParaRPr lang="en-US" altLang="zh-CN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zh-CN" altLang="en-US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神经网络算法是基于生物学人类大脑工作原理建立起来的算法，其本质是用</a:t>
              </a:r>
              <a:r>
                <a:rPr lang="zh-CN" altLang="en-US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线性函数</a:t>
              </a:r>
              <a:r>
                <a:rPr lang="zh-CN" altLang="en-US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将神经层连接起来，在输出层设置</a:t>
              </a:r>
              <a:r>
                <a:rPr lang="zh-CN" altLang="en-US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损失函数</a:t>
              </a:r>
              <a:r>
                <a:rPr lang="zh-CN" altLang="en-US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进行训练，用</a:t>
              </a:r>
              <a:r>
                <a:rPr lang="zh-CN" altLang="en-US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前向与反向传播</a:t>
              </a:r>
              <a:r>
                <a:rPr lang="zh-CN" altLang="en-US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更新参数，最终使得网络的输出可最大限度地逼近训练集的真实结果。</a:t>
              </a:r>
            </a:p>
          </p:txBody>
        </p:sp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734" y="1213615"/>
            <a:ext cx="3829863" cy="369496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911" y="3520784"/>
            <a:ext cx="6780080" cy="277559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5369286"/>
      </p:ext>
    </p:extLst>
  </p:cSld>
  <p:clrMapOvr>
    <a:masterClrMapping/>
  </p:clrMapOvr>
  <p:transition spd="slow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00"/>
                            </p:stCondLst>
                            <p:childTnLst>
                              <p:par>
                                <p:cTn id="1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3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/>
      <p:bldP spid="27" grpId="0"/>
      <p:bldP spid="8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直接连接符 23"/>
          <p:cNvCxnSpPr/>
          <p:nvPr/>
        </p:nvCxnSpPr>
        <p:spPr>
          <a:xfrm>
            <a:off x="687010" y="832152"/>
            <a:ext cx="10817981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椭圆 24"/>
          <p:cNvSpPr/>
          <p:nvPr/>
        </p:nvSpPr>
        <p:spPr>
          <a:xfrm>
            <a:off x="862508" y="322924"/>
            <a:ext cx="366369" cy="366369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211943" y="275107"/>
            <a:ext cx="1755609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667" spc="400" noProof="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神经网络</a:t>
            </a:r>
            <a:endParaRPr kumimoji="0" lang="zh-CN" altLang="en-US" sz="2667" b="0" i="0" u="none" strike="noStrike" kern="1200" cap="none" spc="4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224107" y="357181"/>
            <a:ext cx="30811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Kozuka Gothic Pro R" panose="020B0400000000000000" pitchFamily="34" charset="-128"/>
                <a:cs typeface="Arial" panose="020B0604020202020204" pitchFamily="34" charset="0"/>
              </a:rPr>
              <a:t>NEURAL NETWORK</a:t>
            </a:r>
          </a:p>
        </p:txBody>
      </p:sp>
      <p:cxnSp>
        <p:nvCxnSpPr>
          <p:cNvPr id="28" name="直接连接符 27"/>
          <p:cNvCxnSpPr/>
          <p:nvPr/>
        </p:nvCxnSpPr>
        <p:spPr>
          <a:xfrm>
            <a:off x="3076171" y="384399"/>
            <a:ext cx="0" cy="27812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/>
          <p:cNvSpPr txBox="1"/>
          <p:nvPr/>
        </p:nvSpPr>
        <p:spPr>
          <a:xfrm>
            <a:off x="14146653" y="8510119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延时符</a:t>
            </a:r>
          </a:p>
        </p:txBody>
      </p:sp>
      <p:sp>
        <p:nvSpPr>
          <p:cNvPr id="48" name="矩形: 圆角 47">
            <a:extLst>
              <a:ext uri="{FF2B5EF4-FFF2-40B4-BE49-F238E27FC236}">
                <a16:creationId xmlns:a16="http://schemas.microsoft.com/office/drawing/2014/main" id="{0C3D6CAF-A8B1-4678-8C14-37D3A70AB13D}"/>
              </a:ext>
            </a:extLst>
          </p:cNvPr>
          <p:cNvSpPr/>
          <p:nvPr/>
        </p:nvSpPr>
        <p:spPr bwMode="auto">
          <a:xfrm>
            <a:off x="7179226" y="4857919"/>
            <a:ext cx="3805399" cy="1088519"/>
          </a:xfrm>
          <a:prstGeom prst="round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结果：</a:t>
            </a:r>
            <a:endParaRPr lang="en-US" altLang="zh-CN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训练集上的正确率</a:t>
            </a: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59.96%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测试集上的正确率</a:t>
            </a: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57.21%</a:t>
            </a:r>
            <a:endParaRPr lang="zh-CN" altLang="en-US" dirty="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2496DE36-932F-43DE-B2C3-B1F6A3B0667A}"/>
              </a:ext>
            </a:extLst>
          </p:cNvPr>
          <p:cNvGrpSpPr/>
          <p:nvPr/>
        </p:nvGrpSpPr>
        <p:grpSpPr>
          <a:xfrm>
            <a:off x="862508" y="3109901"/>
            <a:ext cx="3911715" cy="3496036"/>
            <a:chOff x="4354996" y="1226545"/>
            <a:chExt cx="3837944" cy="2757793"/>
          </a:xfrm>
          <a:effectLst>
            <a:outerShdw blurRad="381000" dist="2540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52" name="圆角矩形 45">
              <a:extLst>
                <a:ext uri="{FF2B5EF4-FFF2-40B4-BE49-F238E27FC236}">
                  <a16:creationId xmlns:a16="http://schemas.microsoft.com/office/drawing/2014/main" id="{53D9A392-AB62-4CF4-822D-44114AD506D2}"/>
                </a:ext>
              </a:extLst>
            </p:cNvPr>
            <p:cNvSpPr/>
            <p:nvPr/>
          </p:nvSpPr>
          <p:spPr>
            <a:xfrm>
              <a:off x="4354996" y="1226545"/>
              <a:ext cx="3837944" cy="2757793"/>
            </a:xfrm>
            <a:prstGeom prst="roundRect">
              <a:avLst/>
            </a:prstGeom>
            <a:gradFill>
              <a:gsLst>
                <a:gs pos="62000">
                  <a:schemeClr val="bg1">
                    <a:lumMod val="95000"/>
                  </a:schemeClr>
                </a:gs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圆角矩形 46">
              <a:extLst>
                <a:ext uri="{FF2B5EF4-FFF2-40B4-BE49-F238E27FC236}">
                  <a16:creationId xmlns:a16="http://schemas.microsoft.com/office/drawing/2014/main" id="{D3AD704B-2760-490E-B35A-3F25D2DC75CC}"/>
                </a:ext>
              </a:extLst>
            </p:cNvPr>
            <p:cNvSpPr/>
            <p:nvPr/>
          </p:nvSpPr>
          <p:spPr>
            <a:xfrm>
              <a:off x="4402882" y="1277260"/>
              <a:ext cx="3742172" cy="2656363"/>
            </a:xfrm>
            <a:prstGeom prst="roundRect">
              <a:avLst/>
            </a:prstGeom>
            <a:gradFill>
              <a:gsLst>
                <a:gs pos="42000">
                  <a:srgbClr val="F0F0F0"/>
                </a:gs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b="1" dirty="0">
                  <a:solidFill>
                    <a:schemeClr val="tx1"/>
                  </a:solidFill>
                </a:rPr>
                <a:t>神经网络框架（</a:t>
              </a:r>
              <a:r>
                <a:rPr lang="en-US" altLang="zh-CN" b="1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tf.keras</a:t>
              </a:r>
              <a:r>
                <a:rPr lang="zh-CN" altLang="en-US" b="1" dirty="0">
                  <a:solidFill>
                    <a:schemeClr val="tx1"/>
                  </a:solidFill>
                </a:rPr>
                <a:t>）：</a:t>
              </a:r>
              <a:endParaRPr lang="en-US" altLang="zh-CN" b="1" dirty="0">
                <a:solidFill>
                  <a:schemeClr val="tx1"/>
                </a:solidFill>
              </a:endParaRPr>
            </a:p>
            <a:p>
              <a:r>
                <a:rPr lang="zh-CN" altLang="en-US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神经网络共有三层：</a:t>
              </a:r>
              <a:endPara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zh-CN" altLang="en-US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两层隐藏层</a:t>
              </a:r>
              <a:r>
                <a:rPr lang="zh-CN" altLang="en-US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：</a:t>
              </a:r>
              <a:r>
                <a:rPr lang="en-US" altLang="zh-CN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ReLU</a:t>
              </a:r>
              <a:r>
                <a:rPr lang="zh-CN" altLang="en-US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连接，各</a:t>
              </a:r>
              <a:r>
                <a:rPr lang="en-US" altLang="zh-CN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256 </a:t>
              </a:r>
              <a:r>
                <a:rPr lang="zh-CN" altLang="en-US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个、 </a:t>
              </a:r>
              <a:r>
                <a:rPr lang="en-US" altLang="zh-CN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128 </a:t>
              </a:r>
              <a:r>
                <a:rPr lang="zh-CN" altLang="en-US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个神经元</a:t>
              </a:r>
              <a:endPara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en-US" altLang="zh-CN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Dropout:</a:t>
              </a:r>
              <a:r>
                <a:rPr lang="zh-CN" altLang="en-US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丢掉</a:t>
              </a:r>
              <a:r>
                <a:rPr lang="en-US" altLang="zh-CN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30%</a:t>
              </a:r>
              <a:r>
                <a:rPr lang="zh-CN" altLang="en-US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的输出</a:t>
              </a:r>
              <a:endPara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zh-CN" altLang="en-US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输出层</a:t>
              </a:r>
              <a:r>
                <a:rPr lang="zh-CN" altLang="en-US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：</a:t>
              </a:r>
              <a:r>
                <a:rPr lang="en-US" altLang="zh-CN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softmax</a:t>
              </a:r>
              <a:r>
                <a:rPr lang="en-US" altLang="zh-CN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zh-CN" altLang="en-US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连接，输出二值向量，代表评分的</a:t>
              </a:r>
              <a:r>
                <a:rPr lang="en-US" altLang="zh-CN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0,1 </a:t>
              </a:r>
              <a:r>
                <a:rPr lang="zh-CN" altLang="en-US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类别</a:t>
              </a:r>
              <a:endPara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zh-CN" altLang="en-US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优化器</a:t>
              </a:r>
              <a:r>
                <a:rPr lang="zh-CN" altLang="en-US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：</a:t>
              </a:r>
              <a:r>
                <a:rPr lang="en-US" altLang="zh-CN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SGD</a:t>
              </a:r>
              <a:r>
                <a:rPr lang="zh-CN" altLang="en-US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优化器</a:t>
              </a:r>
              <a:endPara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zh-CN" altLang="en-US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训练周期</a:t>
              </a:r>
              <a:r>
                <a:rPr lang="zh-CN" altLang="en-US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：</a:t>
              </a:r>
              <a:r>
                <a:rPr lang="en-US" altLang="zh-CN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500</a:t>
              </a:r>
              <a:endPara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57" name="矩形: 圆角 56">
            <a:extLst>
              <a:ext uri="{FF2B5EF4-FFF2-40B4-BE49-F238E27FC236}">
                <a16:creationId xmlns:a16="http://schemas.microsoft.com/office/drawing/2014/main" id="{0F9549D2-CA3A-424D-B1A0-671D56823570}"/>
              </a:ext>
            </a:extLst>
          </p:cNvPr>
          <p:cNvSpPr/>
          <p:nvPr/>
        </p:nvSpPr>
        <p:spPr bwMode="auto">
          <a:xfrm>
            <a:off x="872663" y="1379236"/>
            <a:ext cx="4759058" cy="1524143"/>
          </a:xfrm>
          <a:prstGeom prst="round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实验设置：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将 </a:t>
            </a: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3629 </a:t>
            </a:r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个 </a:t>
            </a: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 </a:t>
            </a:r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数据以 </a:t>
            </a: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7:3 </a:t>
            </a:r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的比例随机划分为训练集（</a:t>
            </a: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2540</a:t>
            </a:r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个）和测试集（</a:t>
            </a: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1089</a:t>
            </a:r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个）。</a:t>
            </a:r>
            <a:endParaRPr lang="en-US" altLang="zh-CN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喂入神经网络的数据属性及维度与前两种算法一致，训练目标也同样是二分类。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587" y="1379236"/>
            <a:ext cx="4979534" cy="332815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93771233"/>
      </p:ext>
    </p:extLst>
  </p:cSld>
  <p:clrMapOvr>
    <a:masterClrMapping/>
  </p:clrMapOvr>
  <p:transition spd="slow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00"/>
                            </p:stCondLst>
                            <p:childTnLst>
                              <p:par>
                                <p:cTn id="1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3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/>
      <p:bldP spid="27" grpId="0"/>
      <p:bldP spid="8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直接连接符 23"/>
          <p:cNvCxnSpPr/>
          <p:nvPr/>
        </p:nvCxnSpPr>
        <p:spPr>
          <a:xfrm>
            <a:off x="687010" y="832152"/>
            <a:ext cx="10817981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椭圆 24"/>
          <p:cNvSpPr/>
          <p:nvPr/>
        </p:nvSpPr>
        <p:spPr>
          <a:xfrm>
            <a:off x="862508" y="322924"/>
            <a:ext cx="366369" cy="366369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211943" y="275107"/>
            <a:ext cx="18261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spc="400" noProof="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神经网络</a:t>
            </a:r>
            <a:endParaRPr kumimoji="0" lang="zh-CN" altLang="en-US" sz="2667" b="0" i="0" u="none" strike="noStrike" kern="1200" cap="none" spc="4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224107" y="357181"/>
            <a:ext cx="30811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Kozuka Gothic Pro R" panose="020B0400000000000000" pitchFamily="34" charset="-128"/>
                <a:cs typeface="Arial" panose="020B0604020202020204" pitchFamily="34" charset="0"/>
              </a:rPr>
              <a:t>NEURAL NETWORK</a:t>
            </a:r>
          </a:p>
        </p:txBody>
      </p:sp>
      <p:cxnSp>
        <p:nvCxnSpPr>
          <p:cNvPr id="28" name="直接连接符 27"/>
          <p:cNvCxnSpPr/>
          <p:nvPr/>
        </p:nvCxnSpPr>
        <p:spPr>
          <a:xfrm>
            <a:off x="3076171" y="384399"/>
            <a:ext cx="0" cy="27812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/>
          <p:cNvSpPr txBox="1"/>
          <p:nvPr/>
        </p:nvSpPr>
        <p:spPr>
          <a:xfrm>
            <a:off x="14146653" y="8510119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延时符</a:t>
            </a: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CF10BEC3-AB7E-4515-927B-150D0D2802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9427410"/>
              </p:ext>
            </p:extLst>
          </p:nvPr>
        </p:nvGraphicFramePr>
        <p:xfrm>
          <a:off x="6790809" y="2291595"/>
          <a:ext cx="4359862" cy="2603873"/>
        </p:xfrm>
        <a:graphic>
          <a:graphicData uri="http://schemas.openxmlformats.org/drawingml/2006/table">
            <a:tbl>
              <a:tblPr firstRow="1" firstCol="1" bandRow="1"/>
              <a:tblGrid>
                <a:gridCol w="1176725">
                  <a:extLst>
                    <a:ext uri="{9D8B030D-6E8A-4147-A177-3AD203B41FA5}">
                      <a16:colId xmlns:a16="http://schemas.microsoft.com/office/drawing/2014/main" val="1731458459"/>
                    </a:ext>
                  </a:extLst>
                </a:gridCol>
                <a:gridCol w="1372721">
                  <a:extLst>
                    <a:ext uri="{9D8B030D-6E8A-4147-A177-3AD203B41FA5}">
                      <a16:colId xmlns:a16="http://schemas.microsoft.com/office/drawing/2014/main" val="2080254273"/>
                    </a:ext>
                  </a:extLst>
                </a:gridCol>
                <a:gridCol w="1810416">
                  <a:extLst>
                    <a:ext uri="{9D8B030D-6E8A-4147-A177-3AD203B41FA5}">
                      <a16:colId xmlns:a16="http://schemas.microsoft.com/office/drawing/2014/main" val="3478526197"/>
                    </a:ext>
                  </a:extLst>
                </a:gridCol>
              </a:tblGrid>
              <a:tr h="382496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altLang="zh-CN" sz="14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APP</a:t>
                      </a:r>
                      <a:endParaRPr lang="zh-CN" sz="1400" b="1" kern="1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R</a:t>
                      </a:r>
                      <a:r>
                        <a:rPr lang="en-US" altLang="zh-CN" sz="1400" b="1" kern="100" dirty="0"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eal rating</a:t>
                      </a:r>
                      <a:endParaRPr lang="zh-CN" sz="1400" b="1" kern="100" dirty="0"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Prediction </a:t>
                      </a:r>
                      <a:r>
                        <a:rPr lang="en-US" altLang="zh-CN" sz="1400" b="1" kern="100" dirty="0"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class</a:t>
                      </a:r>
                      <a:endParaRPr lang="zh-CN" sz="1400" b="1" kern="100" dirty="0"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70266878"/>
                  </a:ext>
                </a:extLst>
              </a:tr>
              <a:tr h="361341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Twitter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4.5</a:t>
                      </a:r>
                      <a:endParaRPr lang="zh-CN" sz="1400" kern="100" dirty="0"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1</a:t>
                      </a:r>
                      <a:endParaRPr lang="zh-CN" sz="1400" kern="100" dirty="0"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5134064"/>
                  </a:ext>
                </a:extLst>
              </a:tr>
              <a:tr h="310006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400" b="1" kern="100" dirty="0" err="1"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Instagram</a:t>
                      </a:r>
                      <a:endParaRPr lang="en-US" sz="1400" b="1" kern="100" dirty="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altLang="zh-CN" sz="1400" kern="100" dirty="0"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4.4</a:t>
                      </a:r>
                      <a:endParaRPr lang="zh-CN" sz="1400" kern="100" dirty="0"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1</a:t>
                      </a:r>
                      <a:endParaRPr lang="zh-CN" sz="1400" kern="100" dirty="0"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4569473"/>
                  </a:ext>
                </a:extLst>
              </a:tr>
              <a:tr h="310006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Google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altLang="zh-CN" sz="1400" kern="100" dirty="0"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4.4</a:t>
                      </a:r>
                      <a:endParaRPr lang="zh-CN" sz="1400" kern="100" dirty="0"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altLang="zh-CN" sz="1400" kern="100" dirty="0"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1</a:t>
                      </a:r>
                      <a:endParaRPr lang="zh-CN" sz="1400" kern="100" dirty="0"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0006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Angry Birds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altLang="zh-CN" sz="1400" kern="100" dirty="0"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4.4</a:t>
                      </a:r>
                      <a:endParaRPr lang="zh-CN" sz="1400" kern="100" dirty="0"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altLang="zh-CN" sz="1400" kern="100" dirty="0"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1</a:t>
                      </a:r>
                      <a:endParaRPr lang="zh-CN" sz="1400" kern="100" dirty="0"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0006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QQ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altLang="zh-CN" sz="1400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2.9</a:t>
                      </a:r>
                      <a:endParaRPr lang="zh-CN" sz="1400" kern="1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altLang="zh-CN" sz="1400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0</a:t>
                      </a:r>
                      <a:endParaRPr lang="zh-CN" sz="1400" kern="1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0006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400" b="1" kern="100" dirty="0" err="1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Wechat</a:t>
                      </a:r>
                      <a:endParaRPr lang="en-US" sz="1400" b="1" kern="100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altLang="zh-CN" sz="1400" kern="100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3.8</a:t>
                      </a:r>
                      <a:endParaRPr lang="zh-CN" sz="1400" kern="100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altLang="zh-CN" sz="1400" kern="100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1</a:t>
                      </a:r>
                      <a:endParaRPr lang="zh-CN" sz="1400" kern="100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0006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400" b="1" kern="100" dirty="0" err="1"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Spotify</a:t>
                      </a:r>
                      <a:endParaRPr lang="en-US" sz="1400" b="1" kern="100" dirty="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altLang="zh-CN" sz="1400" kern="100" dirty="0"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4.5</a:t>
                      </a:r>
                      <a:endParaRPr lang="zh-CN" sz="1400" kern="100" dirty="0"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altLang="zh-CN" sz="1400" kern="100" dirty="0"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1</a:t>
                      </a:r>
                      <a:endParaRPr lang="zh-CN" sz="1400" kern="100" dirty="0"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48" name="矩形: 圆角 47">
            <a:extLst>
              <a:ext uri="{FF2B5EF4-FFF2-40B4-BE49-F238E27FC236}">
                <a16:creationId xmlns:a16="http://schemas.microsoft.com/office/drawing/2014/main" id="{0C3D6CAF-A8B1-4678-8C14-37D3A70AB13D}"/>
              </a:ext>
            </a:extLst>
          </p:cNvPr>
          <p:cNvSpPr/>
          <p:nvPr/>
        </p:nvSpPr>
        <p:spPr bwMode="auto">
          <a:xfrm>
            <a:off x="310212" y="957726"/>
            <a:ext cx="5327729" cy="1294754"/>
          </a:xfrm>
          <a:prstGeom prst="round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正确率较低的分析：</a:t>
            </a:r>
            <a:endParaRPr lang="en-US" altLang="zh-CN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尝试改变</a:t>
            </a: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SGD</a:t>
            </a:r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优化器的默认参数以及更改优化器为</a:t>
            </a: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Adam, </a:t>
            </a:r>
            <a:r>
              <a:rPr lang="en-US" altLang="zh-CN" dirty="0" err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Adadelta</a:t>
            </a:r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等，效果相较于之前都没有得到提高、甚至会变得更差。</a:t>
            </a:r>
          </a:p>
        </p:txBody>
      </p: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2496DE36-932F-43DE-B2C3-B1F6A3B0667A}"/>
              </a:ext>
            </a:extLst>
          </p:cNvPr>
          <p:cNvGrpSpPr/>
          <p:nvPr/>
        </p:nvGrpSpPr>
        <p:grpSpPr>
          <a:xfrm>
            <a:off x="6305207" y="1449117"/>
            <a:ext cx="5540276" cy="370886"/>
            <a:chOff x="4098879" y="-1886526"/>
            <a:chExt cx="3837944" cy="2757793"/>
          </a:xfrm>
          <a:effectLst>
            <a:outerShdw blurRad="381000" dist="2540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52" name="圆角矩形 45">
              <a:extLst>
                <a:ext uri="{FF2B5EF4-FFF2-40B4-BE49-F238E27FC236}">
                  <a16:creationId xmlns:a16="http://schemas.microsoft.com/office/drawing/2014/main" id="{53D9A392-AB62-4CF4-822D-44114AD506D2}"/>
                </a:ext>
              </a:extLst>
            </p:cNvPr>
            <p:cNvSpPr/>
            <p:nvPr/>
          </p:nvSpPr>
          <p:spPr>
            <a:xfrm>
              <a:off x="4098879" y="-1886526"/>
              <a:ext cx="3837944" cy="2757793"/>
            </a:xfrm>
            <a:prstGeom prst="roundRect">
              <a:avLst/>
            </a:prstGeom>
            <a:gradFill>
              <a:gsLst>
                <a:gs pos="62000">
                  <a:schemeClr val="bg1">
                    <a:lumMod val="95000"/>
                  </a:schemeClr>
                </a:gs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3" name="圆角矩形 46">
              <a:extLst>
                <a:ext uri="{FF2B5EF4-FFF2-40B4-BE49-F238E27FC236}">
                  <a16:creationId xmlns:a16="http://schemas.microsoft.com/office/drawing/2014/main" id="{D3AD704B-2760-490E-B35A-3F25D2DC75CC}"/>
                </a:ext>
              </a:extLst>
            </p:cNvPr>
            <p:cNvSpPr/>
            <p:nvPr/>
          </p:nvSpPr>
          <p:spPr>
            <a:xfrm>
              <a:off x="4146764" y="-1796966"/>
              <a:ext cx="3742172" cy="2581562"/>
            </a:xfrm>
            <a:prstGeom prst="roundRect">
              <a:avLst/>
            </a:prstGeom>
            <a:gradFill>
              <a:gsLst>
                <a:gs pos="42000">
                  <a:srgbClr val="F0F0F0"/>
                </a:gs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神经网络预测情况的分析</a:t>
              </a:r>
              <a:r>
                <a:rPr lang="en-US" altLang="zh-CN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(1</a:t>
              </a:r>
              <a:r>
                <a:rPr lang="zh-CN" altLang="en-US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代表高分，</a:t>
              </a:r>
              <a:r>
                <a:rPr lang="en-US" altLang="zh-CN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  <a:r>
                <a:rPr lang="zh-CN" altLang="en-US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代表低分</a:t>
              </a:r>
              <a:r>
                <a:rPr lang="en-US" altLang="zh-CN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  <a:r>
                <a:rPr lang="zh-CN" altLang="en-US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：</a:t>
              </a:r>
              <a:endParaRPr lang="en-US" altLang="zh-CN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5521" y="3796618"/>
            <a:ext cx="2241481" cy="1487601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212" y="2362129"/>
            <a:ext cx="2283519" cy="151670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45942" y="5209238"/>
            <a:ext cx="2211169" cy="1509470"/>
          </a:xfrm>
          <a:prstGeom prst="rect">
            <a:avLst/>
          </a:prstGeom>
        </p:spPr>
      </p:pic>
      <p:sp>
        <p:nvSpPr>
          <p:cNvPr id="8" name="圆角矩形 7"/>
          <p:cNvSpPr/>
          <p:nvPr/>
        </p:nvSpPr>
        <p:spPr>
          <a:xfrm>
            <a:off x="2385970" y="2783794"/>
            <a:ext cx="2109028" cy="33668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学习率线性衰减的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SGD</a:t>
            </a:r>
            <a:endParaRPr lang="zh-CN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3393171" y="4217428"/>
            <a:ext cx="1984572" cy="36048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Adam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优化器</a:t>
            </a:r>
          </a:p>
        </p:txBody>
      </p:sp>
      <p:sp>
        <p:nvSpPr>
          <p:cNvPr id="21" name="圆角矩形 20"/>
          <p:cNvSpPr/>
          <p:nvPr/>
        </p:nvSpPr>
        <p:spPr>
          <a:xfrm>
            <a:off x="5377743" y="6011645"/>
            <a:ext cx="1984572" cy="36048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err="1">
                <a:latin typeface="Arial" panose="020B0604020202020204" pitchFamily="34" charset="0"/>
                <a:cs typeface="Arial" panose="020B0604020202020204" pitchFamily="34" charset="0"/>
              </a:rPr>
              <a:t>Adadelta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优化器</a:t>
            </a:r>
          </a:p>
        </p:txBody>
      </p:sp>
      <p:sp>
        <p:nvSpPr>
          <p:cNvPr id="23" name="矩形: 圆角 47">
            <a:extLst>
              <a:ext uri="{FF2B5EF4-FFF2-40B4-BE49-F238E27FC236}">
                <a16:creationId xmlns:a16="http://schemas.microsoft.com/office/drawing/2014/main" id="{0C3D6CAF-A8B1-4678-8C14-37D3A70AB13D}"/>
              </a:ext>
            </a:extLst>
          </p:cNvPr>
          <p:cNvSpPr/>
          <p:nvPr/>
        </p:nvSpPr>
        <p:spPr bwMode="auto">
          <a:xfrm>
            <a:off x="310212" y="5467385"/>
            <a:ext cx="3135730" cy="1088519"/>
          </a:xfrm>
          <a:prstGeom prst="round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也尝试修改网络层数及神经元个数，正确率都没有太大提升。经分析，认为正确率提不上来应该是神经网络模型不适用该数据集的原因。</a:t>
            </a:r>
            <a:endParaRPr lang="zh-CN" altLang="en-US" sz="1400" dirty="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06029220"/>
      </p:ext>
    </p:extLst>
  </p:cSld>
  <p:clrMapOvr>
    <a:masterClrMapping/>
  </p:clrMapOvr>
  <p:transition spd="slow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00"/>
                            </p:stCondLst>
                            <p:childTnLst>
                              <p:par>
                                <p:cTn id="1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3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/>
      <p:bldP spid="27" grpId="0"/>
      <p:bldP spid="8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直接连接符 23"/>
          <p:cNvCxnSpPr/>
          <p:nvPr/>
        </p:nvCxnSpPr>
        <p:spPr>
          <a:xfrm>
            <a:off x="687010" y="832152"/>
            <a:ext cx="10817981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椭圆 24"/>
          <p:cNvSpPr/>
          <p:nvPr/>
        </p:nvSpPr>
        <p:spPr>
          <a:xfrm>
            <a:off x="862508" y="322924"/>
            <a:ext cx="366369" cy="366369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211943" y="275107"/>
            <a:ext cx="1755609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667" spc="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模型对比</a:t>
            </a:r>
            <a:endParaRPr kumimoji="0" lang="zh-CN" altLang="en-US" sz="2667" b="0" i="0" u="none" strike="noStrike" kern="1200" cap="none" spc="4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205394" y="320560"/>
            <a:ext cx="22649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Kozuka Gothic Pro R" panose="020B0400000000000000" pitchFamily="34" charset="-128"/>
                <a:cs typeface="Arial" panose="020B0604020202020204" pitchFamily="34" charset="0"/>
              </a:rPr>
              <a:t>COMPARISON</a:t>
            </a:r>
          </a:p>
        </p:txBody>
      </p:sp>
      <p:cxnSp>
        <p:nvCxnSpPr>
          <p:cNvPr id="28" name="直接连接符 27"/>
          <p:cNvCxnSpPr/>
          <p:nvPr/>
        </p:nvCxnSpPr>
        <p:spPr>
          <a:xfrm>
            <a:off x="3076171" y="384399"/>
            <a:ext cx="0" cy="27812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/>
          <p:cNvSpPr txBox="1"/>
          <p:nvPr/>
        </p:nvSpPr>
        <p:spPr>
          <a:xfrm>
            <a:off x="14146653" y="8510119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延时符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D9883CD-07DF-4E72-9F7D-C061B388DF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8626" y="2349193"/>
            <a:ext cx="5258577" cy="3709818"/>
          </a:xfrm>
          <a:prstGeom prst="rect">
            <a:avLst/>
          </a:prstGeom>
        </p:spPr>
      </p:pic>
      <p:grpSp>
        <p:nvGrpSpPr>
          <p:cNvPr id="9" name="组合 8">
            <a:extLst>
              <a:ext uri="{FF2B5EF4-FFF2-40B4-BE49-F238E27FC236}">
                <a16:creationId xmlns:a16="http://schemas.microsoft.com/office/drawing/2014/main" id="{05B712FD-EF32-4382-997F-CB46EE7E7E8A}"/>
              </a:ext>
            </a:extLst>
          </p:cNvPr>
          <p:cNvGrpSpPr/>
          <p:nvPr/>
        </p:nvGrpSpPr>
        <p:grpSpPr>
          <a:xfrm>
            <a:off x="862508" y="1896177"/>
            <a:ext cx="4626578" cy="4129671"/>
            <a:chOff x="921657" y="1437748"/>
            <a:chExt cx="2277976" cy="2152126"/>
          </a:xfrm>
        </p:grpSpPr>
        <p:grpSp>
          <p:nvGrpSpPr>
            <p:cNvPr id="49" name="组合 48">
              <a:extLst>
                <a:ext uri="{FF2B5EF4-FFF2-40B4-BE49-F238E27FC236}">
                  <a16:creationId xmlns:a16="http://schemas.microsoft.com/office/drawing/2014/main" id="{EE9917C1-2CD6-4308-AAEC-B298702B0B22}"/>
                </a:ext>
              </a:extLst>
            </p:cNvPr>
            <p:cNvGrpSpPr/>
            <p:nvPr/>
          </p:nvGrpSpPr>
          <p:grpSpPr>
            <a:xfrm>
              <a:off x="1162957" y="1437748"/>
              <a:ext cx="2011893" cy="2011893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51" name="同心圆 21">
                <a:extLst>
                  <a:ext uri="{FF2B5EF4-FFF2-40B4-BE49-F238E27FC236}">
                    <a16:creationId xmlns:a16="http://schemas.microsoft.com/office/drawing/2014/main" id="{59CB3170-B38E-42B0-B813-91808AA1BF8E}"/>
                  </a:ext>
                </a:extLst>
              </p:cNvPr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4" name="椭圆 53">
                <a:extLst>
                  <a:ext uri="{FF2B5EF4-FFF2-40B4-BE49-F238E27FC236}">
                    <a16:creationId xmlns:a16="http://schemas.microsoft.com/office/drawing/2014/main" id="{1A24B19A-476A-4490-8644-2F83C9869D28}"/>
                  </a:ext>
                </a:extLst>
              </p:cNvPr>
              <p:cNvSpPr/>
              <p:nvPr/>
            </p:nvSpPr>
            <p:spPr>
              <a:xfrm>
                <a:off x="392112" y="760412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56" name="椭圆 55">
              <a:extLst>
                <a:ext uri="{FF2B5EF4-FFF2-40B4-BE49-F238E27FC236}">
                  <a16:creationId xmlns:a16="http://schemas.microsoft.com/office/drawing/2014/main" id="{FFF14017-5651-4199-94ED-C908A9D86E65}"/>
                </a:ext>
              </a:extLst>
            </p:cNvPr>
            <p:cNvSpPr/>
            <p:nvPr/>
          </p:nvSpPr>
          <p:spPr>
            <a:xfrm>
              <a:off x="2552263" y="3315097"/>
              <a:ext cx="274777" cy="27477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>
              <a:outerShdw blurRad="254000" dist="127000" dir="8100000" algn="tr" rotWithShape="0">
                <a:prstClr val="black">
                  <a:alpha val="6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椭圆 57">
              <a:extLst>
                <a:ext uri="{FF2B5EF4-FFF2-40B4-BE49-F238E27FC236}">
                  <a16:creationId xmlns:a16="http://schemas.microsoft.com/office/drawing/2014/main" id="{CCE372DE-7965-48B4-8C65-F3AE8F267165}"/>
                </a:ext>
              </a:extLst>
            </p:cNvPr>
            <p:cNvSpPr/>
            <p:nvPr/>
          </p:nvSpPr>
          <p:spPr>
            <a:xfrm>
              <a:off x="2255929" y="3433436"/>
              <a:ext cx="137389" cy="13738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>
              <a:outerShdw blurRad="254000" dist="127000" dir="8100000" algn="tr" rotWithShape="0">
                <a:prstClr val="black">
                  <a:alpha val="6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椭圆 58">
              <a:extLst>
                <a:ext uri="{FF2B5EF4-FFF2-40B4-BE49-F238E27FC236}">
                  <a16:creationId xmlns:a16="http://schemas.microsoft.com/office/drawing/2014/main" id="{CA761266-50FB-4240-88A7-4D693FEEA300}"/>
                </a:ext>
              </a:extLst>
            </p:cNvPr>
            <p:cNvSpPr/>
            <p:nvPr/>
          </p:nvSpPr>
          <p:spPr>
            <a:xfrm>
              <a:off x="3062244" y="3312252"/>
              <a:ext cx="137389" cy="13738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>
              <a:outerShdw blurRad="254000" dist="127000" dir="8100000" algn="tr" rotWithShape="0">
                <a:prstClr val="black">
                  <a:alpha val="6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椭圆 59">
              <a:extLst>
                <a:ext uri="{FF2B5EF4-FFF2-40B4-BE49-F238E27FC236}">
                  <a16:creationId xmlns:a16="http://schemas.microsoft.com/office/drawing/2014/main" id="{928C62EF-235B-4D71-815D-9EBC81D3B27F}"/>
                </a:ext>
              </a:extLst>
            </p:cNvPr>
            <p:cNvSpPr/>
            <p:nvPr/>
          </p:nvSpPr>
          <p:spPr>
            <a:xfrm>
              <a:off x="2070359" y="3443943"/>
              <a:ext cx="137389" cy="13738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>
              <a:outerShdw blurRad="254000" dist="127000" dir="8100000" algn="tr" rotWithShape="0">
                <a:prstClr val="black">
                  <a:alpha val="6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椭圆 60">
              <a:extLst>
                <a:ext uri="{FF2B5EF4-FFF2-40B4-BE49-F238E27FC236}">
                  <a16:creationId xmlns:a16="http://schemas.microsoft.com/office/drawing/2014/main" id="{BC86BD17-DAFA-4DB7-B696-93E3C4DEC203}"/>
                </a:ext>
              </a:extLst>
            </p:cNvPr>
            <p:cNvSpPr/>
            <p:nvPr/>
          </p:nvSpPr>
          <p:spPr>
            <a:xfrm>
              <a:off x="1206867" y="3314967"/>
              <a:ext cx="274777" cy="27477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>
              <a:outerShdw blurRad="254000" dist="127000" dir="8100000" algn="tr" rotWithShape="0">
                <a:prstClr val="black">
                  <a:alpha val="6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椭圆 61">
              <a:extLst>
                <a:ext uri="{FF2B5EF4-FFF2-40B4-BE49-F238E27FC236}">
                  <a16:creationId xmlns:a16="http://schemas.microsoft.com/office/drawing/2014/main" id="{F3B52792-45A1-4D79-A939-648E27EFBBC0}"/>
                </a:ext>
              </a:extLst>
            </p:cNvPr>
            <p:cNvSpPr/>
            <p:nvPr/>
          </p:nvSpPr>
          <p:spPr>
            <a:xfrm>
              <a:off x="921657" y="3446199"/>
              <a:ext cx="137389" cy="13738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>
              <a:outerShdw blurRad="254000" dist="127000" dir="8100000" algn="tr" rotWithShape="0">
                <a:prstClr val="black">
                  <a:alpha val="6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椭圆 62">
              <a:extLst>
                <a:ext uri="{FF2B5EF4-FFF2-40B4-BE49-F238E27FC236}">
                  <a16:creationId xmlns:a16="http://schemas.microsoft.com/office/drawing/2014/main" id="{AD4BD061-2CBD-4E45-A53F-C611EB227A54}"/>
                </a:ext>
              </a:extLst>
            </p:cNvPr>
            <p:cNvSpPr/>
            <p:nvPr/>
          </p:nvSpPr>
          <p:spPr>
            <a:xfrm>
              <a:off x="2772349" y="3131696"/>
              <a:ext cx="274777" cy="27477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>
              <a:outerShdw blurRad="254000" dist="127000" dir="8100000" algn="tr" rotWithShape="0">
                <a:prstClr val="black">
                  <a:alpha val="6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椭圆 63">
              <a:extLst>
                <a:ext uri="{FF2B5EF4-FFF2-40B4-BE49-F238E27FC236}">
                  <a16:creationId xmlns:a16="http://schemas.microsoft.com/office/drawing/2014/main" id="{D0FF9A62-A4E0-4423-AD8E-E755804938CB}"/>
                </a:ext>
              </a:extLst>
            </p:cNvPr>
            <p:cNvSpPr/>
            <p:nvPr/>
          </p:nvSpPr>
          <p:spPr>
            <a:xfrm>
              <a:off x="1690644" y="3368030"/>
              <a:ext cx="137389" cy="13738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>
              <a:outerShdw blurRad="254000" dist="127000" dir="8100000" algn="tr" rotWithShape="0">
                <a:prstClr val="black">
                  <a:alpha val="6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5" name="文本框 64">
            <a:extLst>
              <a:ext uri="{FF2B5EF4-FFF2-40B4-BE49-F238E27FC236}">
                <a16:creationId xmlns:a16="http://schemas.microsoft.com/office/drawing/2014/main" id="{71BBC33C-B937-45F9-92D2-643B13DE5665}"/>
              </a:ext>
            </a:extLst>
          </p:cNvPr>
          <p:cNvSpPr txBox="1"/>
          <p:nvPr/>
        </p:nvSpPr>
        <p:spPr>
          <a:xfrm>
            <a:off x="1816676" y="2853614"/>
            <a:ext cx="3140335" cy="2050971"/>
          </a:xfrm>
          <a:prstGeom prst="roundRect">
            <a:avLst>
              <a:gd name="adj" fmla="val 2782"/>
            </a:avLst>
          </a:prstGeom>
          <a:noFill/>
          <a:ln w="19050">
            <a:noFill/>
            <a:prstDash val="solid"/>
          </a:ln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通过对比，可发现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Logistic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回归和神经网络的正确率在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58%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左右，在而基于</a:t>
            </a:r>
            <a:r>
              <a:rPr lang="zh-CN" alt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树模型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的随机森林和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XGBoost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相较于其他模型效果更好，</a:t>
            </a:r>
            <a:r>
              <a:rPr lang="en-US" altLang="zh-CN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XGBoost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模型效果最优，其分类正确率为</a:t>
            </a:r>
            <a:r>
              <a:rPr lang="en-US" altLang="zh-CN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65%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。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21990091"/>
      </p:ext>
    </p:extLst>
  </p:cSld>
  <p:clrMapOvr>
    <a:masterClrMapping/>
  </p:clrMapOvr>
  <p:transition spd="slow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00"/>
                            </p:stCondLst>
                            <p:childTnLst>
                              <p:par>
                                <p:cTn id="1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3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/>
      <p:bldP spid="27" grpId="0"/>
      <p:bldP spid="8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组合 53"/>
          <p:cNvGrpSpPr/>
          <p:nvPr/>
        </p:nvGrpSpPr>
        <p:grpSpPr>
          <a:xfrm>
            <a:off x="2888020" y="2517143"/>
            <a:ext cx="1734808" cy="1734808"/>
            <a:chOff x="2683251" y="1980687"/>
            <a:chExt cx="1301106" cy="1301106"/>
          </a:xfrm>
          <a:effectLst>
            <a:outerShdw blurRad="2540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55" name="椭圆 54"/>
            <p:cNvSpPr/>
            <p:nvPr/>
          </p:nvSpPr>
          <p:spPr>
            <a:xfrm>
              <a:off x="2683251" y="1980687"/>
              <a:ext cx="1301106" cy="1301106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prstClr val="white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3093233" y="2211909"/>
              <a:ext cx="481142" cy="807914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</p:spPr>
          <p:txBody>
            <a:bodyPr wrap="none" rtlCol="0">
              <a:spAutoFit/>
            </a:bodyPr>
            <a:lstStyle/>
            <a:p>
              <a:pPr defTabSz="1219170"/>
              <a:r>
                <a:rPr lang="en-US" altLang="zh-CN" sz="6400" b="1" dirty="0">
                  <a:solidFill>
                    <a:prstClr val="white"/>
                  </a:solidFill>
                  <a:latin typeface="Arial" panose="020B0604020202020204" pitchFamily="34" charset="0"/>
                  <a:ea typeface="造字工房劲黑（非商用）常规体" pitchFamily="50" charset="-122"/>
                  <a:cs typeface="Arial" panose="020B0604020202020204" pitchFamily="34" charset="0"/>
                </a:rPr>
                <a:t>5</a:t>
              </a:r>
              <a:endParaRPr lang="zh-CN" altLang="en-US" sz="6400" b="1" dirty="0">
                <a:solidFill>
                  <a:prstClr val="white"/>
                </a:solidFill>
                <a:latin typeface="Arial" panose="020B0604020202020204" pitchFamily="34" charset="0"/>
                <a:ea typeface="造字工房劲黑（非商用）常规体" pitchFamily="50" charset="-122"/>
                <a:cs typeface="Arial" panose="020B0604020202020204" pitchFamily="34" charset="0"/>
              </a:endParaRPr>
            </a:p>
          </p:txBody>
        </p:sp>
      </p:grpSp>
      <p:cxnSp>
        <p:nvCxnSpPr>
          <p:cNvPr id="57" name="直接连接符 56"/>
          <p:cNvCxnSpPr/>
          <p:nvPr/>
        </p:nvCxnSpPr>
        <p:spPr>
          <a:xfrm flipV="1">
            <a:off x="5010112" y="2364738"/>
            <a:ext cx="0" cy="2115823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5771044" y="2306926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9170"/>
            <a:r>
              <a:rPr lang="zh-CN" altLang="en-US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延伸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5771044" y="2902384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9170"/>
            <a:r>
              <a:rPr lang="zh-CN" altLang="en-US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评价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5771044" y="3497841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9170"/>
            <a:r>
              <a:rPr lang="zh-CN" altLang="en-US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项目总结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7575437" y="2326177"/>
            <a:ext cx="29681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9170"/>
            <a:r>
              <a:rPr lang="en-US" altLang="zh-CN" sz="2000" dirty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Work on APP logo figure</a:t>
            </a:r>
            <a:endParaRPr lang="zh-CN" altLang="en-US" sz="2000" dirty="0">
              <a:solidFill>
                <a:srgbClr val="C00000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7575437" y="2942152"/>
            <a:ext cx="10278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9170"/>
            <a:r>
              <a:rPr lang="en-US" altLang="zh-CN" sz="2000" dirty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Review</a:t>
            </a:r>
            <a:endParaRPr lang="zh-CN" altLang="en-US" sz="2000" dirty="0">
              <a:solidFill>
                <a:srgbClr val="C00000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7575437" y="3558128"/>
            <a:ext cx="12811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9170"/>
            <a:r>
              <a:rPr lang="en-US" altLang="zh-CN" sz="2000" dirty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Summary</a:t>
            </a:r>
            <a:endParaRPr lang="zh-CN" altLang="en-US" sz="2000" dirty="0">
              <a:solidFill>
                <a:srgbClr val="C00000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8" name="椭圆 57"/>
          <p:cNvSpPr/>
          <p:nvPr/>
        </p:nvSpPr>
        <p:spPr>
          <a:xfrm>
            <a:off x="5379194" y="2343591"/>
            <a:ext cx="366369" cy="366369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zh-CN" altLang="en-US" sz="2133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9" name="椭圆 58"/>
          <p:cNvSpPr/>
          <p:nvPr/>
        </p:nvSpPr>
        <p:spPr>
          <a:xfrm>
            <a:off x="5379194" y="2926742"/>
            <a:ext cx="366369" cy="366369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zh-CN" altLang="en-US" sz="2133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0" name="椭圆 59"/>
          <p:cNvSpPr/>
          <p:nvPr/>
        </p:nvSpPr>
        <p:spPr>
          <a:xfrm>
            <a:off x="5379194" y="3509893"/>
            <a:ext cx="366369" cy="366369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zh-CN" altLang="en-US" sz="2133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14146653" y="8510119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9170"/>
            <a:r>
              <a:rPr lang="zh-CN" altLang="en-US" sz="2400" dirty="0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延时符</a:t>
            </a:r>
          </a:p>
        </p:txBody>
      </p:sp>
      <p:sp>
        <p:nvSpPr>
          <p:cNvPr id="17" name="TextBox 45">
            <a:extLst>
              <a:ext uri="{FF2B5EF4-FFF2-40B4-BE49-F238E27FC236}">
                <a16:creationId xmlns:a16="http://schemas.microsoft.com/office/drawing/2014/main" id="{DF1D9089-4BEE-44C3-8948-6433D760F269}"/>
              </a:ext>
            </a:extLst>
          </p:cNvPr>
          <p:cNvSpPr txBox="1"/>
          <p:nvPr/>
        </p:nvSpPr>
        <p:spPr>
          <a:xfrm>
            <a:off x="5771044" y="4093044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9170"/>
            <a:r>
              <a:rPr lang="zh-CN" altLang="en-US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思考及展望</a:t>
            </a:r>
          </a:p>
        </p:txBody>
      </p:sp>
      <p:sp>
        <p:nvSpPr>
          <p:cNvPr id="18" name="TextBox 49">
            <a:extLst>
              <a:ext uri="{FF2B5EF4-FFF2-40B4-BE49-F238E27FC236}">
                <a16:creationId xmlns:a16="http://schemas.microsoft.com/office/drawing/2014/main" id="{03EF2F0C-0E8E-45C7-AF96-E2449D7305B0}"/>
              </a:ext>
            </a:extLst>
          </p:cNvPr>
          <p:cNvSpPr txBox="1"/>
          <p:nvPr/>
        </p:nvSpPr>
        <p:spPr>
          <a:xfrm>
            <a:off x="7575437" y="4153331"/>
            <a:ext cx="29915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9170"/>
            <a:r>
              <a:rPr lang="en-US" altLang="zh-CN" sz="2000" dirty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Reflection &amp; Future work</a:t>
            </a:r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2CC9D5F1-9B6B-4D80-A1CA-0A22C2EA5450}"/>
              </a:ext>
            </a:extLst>
          </p:cNvPr>
          <p:cNvSpPr/>
          <p:nvPr/>
        </p:nvSpPr>
        <p:spPr>
          <a:xfrm>
            <a:off x="5379194" y="4105096"/>
            <a:ext cx="366369" cy="366369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zh-CN" altLang="en-US" sz="2133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53562964"/>
      </p:ext>
    </p:extLst>
  </p:cSld>
  <p:clrMapOvr>
    <a:masterClrMapping/>
  </p:clrMapOvr>
  <p:transition spd="slow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椭圆 39"/>
          <p:cNvSpPr/>
          <p:nvPr/>
        </p:nvSpPr>
        <p:spPr>
          <a:xfrm>
            <a:off x="7225180" y="2623759"/>
            <a:ext cx="932437" cy="932437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1" name="组合 40"/>
          <p:cNvGrpSpPr/>
          <p:nvPr/>
        </p:nvGrpSpPr>
        <p:grpSpPr>
          <a:xfrm>
            <a:off x="7131959" y="3560430"/>
            <a:ext cx="1187359" cy="1187359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42" name="同心圆 41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" name="椭圆 42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44" name="椭圆 43"/>
          <p:cNvSpPr/>
          <p:nvPr/>
        </p:nvSpPr>
        <p:spPr>
          <a:xfrm>
            <a:off x="6103259" y="4303258"/>
            <a:ext cx="1315341" cy="1315341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5" name="组合 44"/>
          <p:cNvGrpSpPr/>
          <p:nvPr/>
        </p:nvGrpSpPr>
        <p:grpSpPr>
          <a:xfrm>
            <a:off x="4289269" y="4014341"/>
            <a:ext cx="1813991" cy="1813991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46" name="同心圆 45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7" name="椭圆 46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48" name="椭圆 47"/>
          <p:cNvSpPr/>
          <p:nvPr/>
        </p:nvSpPr>
        <p:spPr>
          <a:xfrm>
            <a:off x="3309259" y="2045864"/>
            <a:ext cx="2138016" cy="2138016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9199700" y="2921420"/>
            <a:ext cx="27056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最终获得</a:t>
            </a:r>
            <a:r>
              <a:rPr lang="en-US" altLang="zh-CN" sz="1600" b="1" dirty="0">
                <a:latin typeface="Arial" panose="020B0604020202020204" pitchFamily="34" charset="0"/>
                <a:cs typeface="Arial" panose="020B0604020202020204" pitchFamily="34" charset="0"/>
              </a:rPr>
              <a:t>3627</a:t>
            </a:r>
            <a:r>
              <a:rPr lang="zh-CN" alt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个</a:t>
            </a:r>
            <a:r>
              <a:rPr lang="en-US" altLang="zh-CN" sz="1600" b="1" dirty="0">
                <a:latin typeface="Arial" panose="020B0604020202020204" pitchFamily="34" charset="0"/>
                <a:cs typeface="Arial" panose="020B0604020202020204" pitchFamily="34" charset="0"/>
              </a:rPr>
              <a:t>512x512x3</a:t>
            </a:r>
            <a:r>
              <a:rPr lang="zh-CN" alt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的数值矩阵</a:t>
            </a:r>
            <a:endParaRPr lang="en-US" altLang="zh-CN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8284774" y="3029143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第五步</a:t>
            </a:r>
            <a:endParaRPr lang="en-US" altLang="zh-CN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9423851" y="3868734"/>
            <a:ext cx="22573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黑白图片将单通道重复赋值到三通道。</a:t>
            </a:r>
            <a:endParaRPr lang="en-US" altLang="zh-CN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8492703" y="399019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第四步</a:t>
            </a:r>
            <a:endParaRPr lang="en-US" altLang="zh-CN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8616769" y="4905645"/>
            <a:ext cx="23560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删除图片处理过程中的破损图片文件（</a:t>
            </a:r>
            <a:r>
              <a:rPr lang="en-US" altLang="zh-CN" sz="1600" b="1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zh-CN" alt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个）。</a:t>
            </a:r>
            <a:endParaRPr lang="en-US" altLang="zh-CN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7643499" y="501947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第三步</a:t>
            </a:r>
            <a:endParaRPr lang="en-US" altLang="zh-CN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2446495" y="4872969"/>
            <a:ext cx="159780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将图片的格式统一为的</a:t>
            </a:r>
            <a:r>
              <a:rPr lang="en-US" altLang="zh-CN" sz="1600" b="1" dirty="0">
                <a:latin typeface="Arial" panose="020B0604020202020204" pitchFamily="34" charset="0"/>
                <a:cs typeface="Arial" panose="020B0604020202020204" pitchFamily="34" charset="0"/>
              </a:rPr>
              <a:t>RGB</a:t>
            </a:r>
            <a:r>
              <a:rPr lang="zh-CN" alt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三通道格式</a:t>
            </a:r>
            <a:r>
              <a:rPr lang="en-US" altLang="zh-CN" sz="1600" b="1" dirty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zh-CN" alt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去掉第</a:t>
            </a:r>
            <a:r>
              <a:rPr lang="en-US" altLang="zh-CN" sz="1600" b="1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zh-CN" alt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个通道上的透明度信息。</a:t>
            </a:r>
            <a:endParaRPr lang="en-US" altLang="zh-CN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1395379" y="4990764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第二步</a:t>
            </a:r>
            <a:endParaRPr lang="en-US" altLang="zh-CN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1279525" y="2854533"/>
            <a:ext cx="18680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利用</a:t>
            </a:r>
            <a:r>
              <a:rPr lang="en-US" altLang="zh-CN" sz="1600" b="1" dirty="0">
                <a:latin typeface="Arial" panose="020B0604020202020204" pitchFamily="34" charset="0"/>
                <a:cs typeface="Arial" panose="020B0604020202020204" pitchFamily="34" charset="0"/>
              </a:rPr>
              <a:t>icon</a:t>
            </a:r>
            <a:r>
              <a:rPr lang="zh-CN" alt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属性获取图片所在的网址并读取图片。</a:t>
            </a:r>
            <a:endParaRPr lang="en-US" altLang="zh-CN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309141" y="2844477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C00000"/>
                </a:solidFill>
                <a:latin typeface="+mn-ea"/>
                <a:cs typeface="方正兰亭细黑_GBK_M" panose="02010600010101010101" pitchFamily="2" charset="2"/>
              </a:rPr>
              <a:t>第一步</a:t>
            </a:r>
            <a:endParaRPr lang="en-US" altLang="zh-CN" b="1" dirty="0">
              <a:solidFill>
                <a:srgbClr val="C00000"/>
              </a:solidFill>
              <a:latin typeface="+mn-ea"/>
              <a:cs typeface="方正兰亭细黑_GBK_M" panose="02010600010101010101" pitchFamily="2" charset="2"/>
            </a:endParaRPr>
          </a:p>
        </p:txBody>
      </p:sp>
      <p:cxnSp>
        <p:nvCxnSpPr>
          <p:cNvPr id="62" name="直接连接符 61"/>
          <p:cNvCxnSpPr/>
          <p:nvPr/>
        </p:nvCxnSpPr>
        <p:spPr>
          <a:xfrm flipV="1">
            <a:off x="9369866" y="3943845"/>
            <a:ext cx="0" cy="480069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连接符 62"/>
          <p:cNvCxnSpPr/>
          <p:nvPr/>
        </p:nvCxnSpPr>
        <p:spPr>
          <a:xfrm flipV="1">
            <a:off x="9161208" y="2973774"/>
            <a:ext cx="0" cy="480069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/>
          <p:nvPr/>
        </p:nvCxnSpPr>
        <p:spPr>
          <a:xfrm flipV="1">
            <a:off x="8530370" y="4962212"/>
            <a:ext cx="0" cy="480069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 flipV="1">
            <a:off x="2384992" y="4962212"/>
            <a:ext cx="0" cy="480069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 flipV="1">
            <a:off x="1247328" y="2853949"/>
            <a:ext cx="0" cy="472997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14146653" y="8510119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延时符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6769" y="1049124"/>
            <a:ext cx="1803954" cy="1747776"/>
          </a:xfrm>
          <a:prstGeom prst="rect">
            <a:avLst/>
          </a:prstGeom>
        </p:spPr>
      </p:pic>
      <p:cxnSp>
        <p:nvCxnSpPr>
          <p:cNvPr id="69" name="直接连接符 68"/>
          <p:cNvCxnSpPr/>
          <p:nvPr/>
        </p:nvCxnSpPr>
        <p:spPr>
          <a:xfrm>
            <a:off x="687010" y="832152"/>
            <a:ext cx="10817981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椭圆 69"/>
          <p:cNvSpPr/>
          <p:nvPr/>
        </p:nvSpPr>
        <p:spPr>
          <a:xfrm>
            <a:off x="862508" y="322924"/>
            <a:ext cx="366369" cy="366369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1" name="TextBox 25"/>
          <p:cNvSpPr txBox="1"/>
          <p:nvPr/>
        </p:nvSpPr>
        <p:spPr>
          <a:xfrm>
            <a:off x="1211943" y="275107"/>
            <a:ext cx="21836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spc="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图片</a:t>
            </a:r>
            <a:r>
              <a:rPr lang="zh-CN" altLang="en-US" sz="2667" spc="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预处理</a:t>
            </a:r>
            <a:endParaRPr kumimoji="0" lang="zh-CN" altLang="en-US" sz="2667" b="0" i="0" u="none" strike="noStrike" kern="1200" cap="none" spc="4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72" name="TextBox 26"/>
          <p:cNvSpPr txBox="1"/>
          <p:nvPr/>
        </p:nvSpPr>
        <p:spPr>
          <a:xfrm>
            <a:off x="3655714" y="295657"/>
            <a:ext cx="28696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Kozuka Gothic Pro R" panose="020B0400000000000000" pitchFamily="34" charset="-128"/>
                <a:cs typeface="Arial" panose="020B0604020202020204" pitchFamily="34" charset="0"/>
              </a:rPr>
              <a:t>PREPROCESSING</a:t>
            </a:r>
          </a:p>
        </p:txBody>
      </p:sp>
      <p:cxnSp>
        <p:nvCxnSpPr>
          <p:cNvPr id="73" name="直接连接符 72"/>
          <p:cNvCxnSpPr/>
          <p:nvPr/>
        </p:nvCxnSpPr>
        <p:spPr>
          <a:xfrm>
            <a:off x="3447363" y="428780"/>
            <a:ext cx="0" cy="27812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06692" y="5490420"/>
            <a:ext cx="812465" cy="81373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V="1">
            <a:off x="9523849" y="5490419"/>
            <a:ext cx="808872" cy="81013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26784" y="4187207"/>
            <a:ext cx="802301" cy="80355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67470097"/>
      </p:ext>
    </p:extLst>
  </p:cSld>
  <p:clrMapOvr>
    <a:masterClrMapping/>
  </p:clrMapOvr>
  <p:transition spd="slow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"/>
                            </p:stCondLst>
                            <p:childTnLst>
                              <p:par>
                                <p:cTn id="1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 animBg="1"/>
      <p:bldP spid="71" grpId="0"/>
      <p:bldP spid="7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组合 53"/>
          <p:cNvGrpSpPr/>
          <p:nvPr/>
        </p:nvGrpSpPr>
        <p:grpSpPr>
          <a:xfrm>
            <a:off x="2888020" y="2517143"/>
            <a:ext cx="1734808" cy="1734808"/>
            <a:chOff x="2683251" y="1980687"/>
            <a:chExt cx="1301106" cy="1301106"/>
          </a:xfrm>
          <a:effectLst>
            <a:outerShdw blurRad="2540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55" name="椭圆 54"/>
            <p:cNvSpPr/>
            <p:nvPr/>
          </p:nvSpPr>
          <p:spPr>
            <a:xfrm>
              <a:off x="2683251" y="1980687"/>
              <a:ext cx="1301106" cy="1301106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prstClr val="white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3093233" y="2199209"/>
              <a:ext cx="481142" cy="807914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</p:spPr>
          <p:txBody>
            <a:bodyPr wrap="none" rtlCol="0">
              <a:spAutoFit/>
            </a:bodyPr>
            <a:lstStyle/>
            <a:p>
              <a:pPr defTabSz="1219170"/>
              <a:r>
                <a:rPr lang="en-US" altLang="zh-CN" sz="6400" b="1" dirty="0">
                  <a:solidFill>
                    <a:prstClr val="white"/>
                  </a:solidFill>
                  <a:latin typeface="Arial" panose="020B0604020202020204" pitchFamily="34" charset="0"/>
                  <a:ea typeface="造字工房劲黑（非商用）常规体" pitchFamily="50" charset="-122"/>
                  <a:cs typeface="Arial" panose="020B0604020202020204" pitchFamily="34" charset="0"/>
                </a:rPr>
                <a:t>1</a:t>
              </a:r>
              <a:endParaRPr lang="zh-CN" altLang="en-US" sz="6400" b="1" dirty="0">
                <a:solidFill>
                  <a:prstClr val="white"/>
                </a:solidFill>
                <a:latin typeface="Arial" panose="020B0604020202020204" pitchFamily="34" charset="0"/>
                <a:ea typeface="造字工房劲黑（非商用）常规体" pitchFamily="50" charset="-122"/>
                <a:cs typeface="Arial" panose="020B0604020202020204" pitchFamily="34" charset="0"/>
              </a:endParaRPr>
            </a:p>
          </p:txBody>
        </p:sp>
      </p:grpSp>
      <p:cxnSp>
        <p:nvCxnSpPr>
          <p:cNvPr id="57" name="直接连接符 56"/>
          <p:cNvCxnSpPr/>
          <p:nvPr/>
        </p:nvCxnSpPr>
        <p:spPr>
          <a:xfrm flipV="1">
            <a:off x="5010112" y="2364738"/>
            <a:ext cx="0" cy="2115823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5771044" y="2306926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9170"/>
            <a:r>
              <a:rPr lang="zh-CN" altLang="en-US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研究背景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5771044" y="2902384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9170"/>
            <a:r>
              <a:rPr lang="zh-CN" altLang="en-US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研究问题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5771044" y="3497841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9170"/>
            <a:r>
              <a:rPr lang="zh-CN" altLang="en-US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数据介绍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7431058" y="2326177"/>
            <a:ext cx="26116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9170"/>
            <a:r>
              <a:rPr lang="en-US" altLang="zh-CN" sz="2000" dirty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THE BACKGROUND</a:t>
            </a:r>
            <a:endParaRPr lang="zh-CN" altLang="en-US" sz="2000" dirty="0">
              <a:solidFill>
                <a:srgbClr val="C00000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7431058" y="2942152"/>
            <a:ext cx="27687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9170"/>
            <a:r>
              <a:rPr lang="en-US" altLang="zh-CN" sz="2000" dirty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RESEARCH  OBJECT</a:t>
            </a:r>
            <a:endParaRPr lang="zh-CN" altLang="en-US" sz="2000" dirty="0">
              <a:solidFill>
                <a:srgbClr val="C00000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7431058" y="3558128"/>
            <a:ext cx="28575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9170"/>
            <a:r>
              <a:rPr lang="en-US" altLang="zh-CN" sz="2000" dirty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DATA INTRODUCTION</a:t>
            </a:r>
            <a:endParaRPr lang="zh-CN" altLang="en-US" sz="2000" dirty="0">
              <a:solidFill>
                <a:srgbClr val="C00000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8" name="椭圆 57"/>
          <p:cNvSpPr/>
          <p:nvPr/>
        </p:nvSpPr>
        <p:spPr>
          <a:xfrm>
            <a:off x="5379194" y="2343591"/>
            <a:ext cx="366369" cy="366369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zh-CN" altLang="en-US" sz="2133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9" name="椭圆 58"/>
          <p:cNvSpPr/>
          <p:nvPr/>
        </p:nvSpPr>
        <p:spPr>
          <a:xfrm>
            <a:off x="5379194" y="2926742"/>
            <a:ext cx="366369" cy="366369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zh-CN" altLang="en-US" sz="2133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0" name="椭圆 59"/>
          <p:cNvSpPr/>
          <p:nvPr/>
        </p:nvSpPr>
        <p:spPr>
          <a:xfrm>
            <a:off x="5379194" y="3509893"/>
            <a:ext cx="366369" cy="366369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zh-CN" altLang="en-US" sz="2133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14146653" y="8510119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9170"/>
            <a:r>
              <a:rPr lang="zh-CN" altLang="en-US" sz="2400" dirty="0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延时符</a:t>
            </a:r>
          </a:p>
        </p:txBody>
      </p:sp>
      <p:sp>
        <p:nvSpPr>
          <p:cNvPr id="17" name="TextBox 45">
            <a:extLst>
              <a:ext uri="{FF2B5EF4-FFF2-40B4-BE49-F238E27FC236}">
                <a16:creationId xmlns:a16="http://schemas.microsoft.com/office/drawing/2014/main" id="{DF1D9089-4BEE-44C3-8948-6433D760F269}"/>
              </a:ext>
            </a:extLst>
          </p:cNvPr>
          <p:cNvSpPr txBox="1"/>
          <p:nvPr/>
        </p:nvSpPr>
        <p:spPr>
          <a:xfrm>
            <a:off x="5771044" y="4093044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9170"/>
            <a:r>
              <a:rPr lang="zh-CN" altLang="en-US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研究方法</a:t>
            </a:r>
          </a:p>
        </p:txBody>
      </p:sp>
      <p:sp>
        <p:nvSpPr>
          <p:cNvPr id="18" name="TextBox 49">
            <a:extLst>
              <a:ext uri="{FF2B5EF4-FFF2-40B4-BE49-F238E27FC236}">
                <a16:creationId xmlns:a16="http://schemas.microsoft.com/office/drawing/2014/main" id="{03EF2F0C-0E8E-45C7-AF96-E2449D7305B0}"/>
              </a:ext>
            </a:extLst>
          </p:cNvPr>
          <p:cNvSpPr txBox="1"/>
          <p:nvPr/>
        </p:nvSpPr>
        <p:spPr>
          <a:xfrm>
            <a:off x="7431058" y="4153331"/>
            <a:ext cx="28680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9170"/>
            <a:r>
              <a:rPr lang="en-US" altLang="zh-CN" sz="2000" dirty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RESEARCH  METHOD</a:t>
            </a:r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2CC9D5F1-9B6B-4D80-A1CA-0A22C2EA5450}"/>
              </a:ext>
            </a:extLst>
          </p:cNvPr>
          <p:cNvSpPr/>
          <p:nvPr/>
        </p:nvSpPr>
        <p:spPr>
          <a:xfrm>
            <a:off x="5379194" y="4105096"/>
            <a:ext cx="366369" cy="366369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zh-CN" altLang="en-US" sz="2133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</p:cSld>
  <p:clrMapOvr>
    <a:masterClrMapping/>
  </p:clrMapOvr>
  <p:transition spd="slow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extBox 66"/>
          <p:cNvSpPr txBox="1"/>
          <p:nvPr/>
        </p:nvSpPr>
        <p:spPr>
          <a:xfrm>
            <a:off x="14146653" y="8510119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延时符</a:t>
            </a:r>
          </a:p>
        </p:txBody>
      </p:sp>
      <p:cxnSp>
        <p:nvCxnSpPr>
          <p:cNvPr id="69" name="直接连接符 68"/>
          <p:cNvCxnSpPr/>
          <p:nvPr/>
        </p:nvCxnSpPr>
        <p:spPr>
          <a:xfrm>
            <a:off x="687010" y="832152"/>
            <a:ext cx="10817981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椭圆 69"/>
          <p:cNvSpPr/>
          <p:nvPr/>
        </p:nvSpPr>
        <p:spPr>
          <a:xfrm>
            <a:off x="862508" y="322924"/>
            <a:ext cx="366369" cy="366369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1" name="TextBox 25"/>
          <p:cNvSpPr txBox="1"/>
          <p:nvPr/>
        </p:nvSpPr>
        <p:spPr>
          <a:xfrm>
            <a:off x="1211943" y="275107"/>
            <a:ext cx="18261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spc="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特征提取</a:t>
            </a:r>
            <a:endParaRPr kumimoji="0" lang="zh-CN" altLang="en-US" sz="2667" b="0" i="0" u="none" strike="noStrike" kern="1200" cap="none" spc="4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72" name="TextBox 26"/>
          <p:cNvSpPr txBox="1"/>
          <p:nvPr/>
        </p:nvSpPr>
        <p:spPr>
          <a:xfrm>
            <a:off x="3245396" y="316208"/>
            <a:ext cx="21675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Kozuka Gothic Pro R" panose="020B0400000000000000" pitchFamily="34" charset="-128"/>
                <a:cs typeface="Arial" panose="020B0604020202020204" pitchFamily="34" charset="0"/>
              </a:rPr>
              <a:t>EXTRACTION</a:t>
            </a:r>
          </a:p>
        </p:txBody>
      </p:sp>
      <p:cxnSp>
        <p:nvCxnSpPr>
          <p:cNvPr id="73" name="直接连接符 72"/>
          <p:cNvCxnSpPr/>
          <p:nvPr/>
        </p:nvCxnSpPr>
        <p:spPr>
          <a:xfrm>
            <a:off x="3058064" y="411170"/>
            <a:ext cx="0" cy="27812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图片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768" y="1102477"/>
            <a:ext cx="4124910" cy="3029743"/>
          </a:xfrm>
          <a:prstGeom prst="rect">
            <a:avLst/>
          </a:prstGeom>
        </p:spPr>
      </p:pic>
      <p:sp>
        <p:nvSpPr>
          <p:cNvPr id="36" name="矩形: 圆角 47">
            <a:extLst>
              <a:ext uri="{FF2B5EF4-FFF2-40B4-BE49-F238E27FC236}">
                <a16:creationId xmlns:a16="http://schemas.microsoft.com/office/drawing/2014/main" id="{0C3D6CAF-A8B1-4678-8C14-37D3A70AB13D}"/>
              </a:ext>
            </a:extLst>
          </p:cNvPr>
          <p:cNvSpPr/>
          <p:nvPr/>
        </p:nvSpPr>
        <p:spPr bwMode="auto">
          <a:xfrm>
            <a:off x="5608175" y="1283712"/>
            <a:ext cx="5327729" cy="1294754"/>
          </a:xfrm>
          <a:prstGeom prst="round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利用</a:t>
            </a:r>
            <a:r>
              <a:rPr lang="zh-CN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迁移学习（</a:t>
            </a:r>
            <a:r>
              <a:rPr lang="en-US" altLang="zh-CN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Transfer Learning</a:t>
            </a:r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）的知识，我们知道一个图片数据集（</a:t>
            </a:r>
            <a:r>
              <a:rPr lang="zh-CN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猫</a:t>
            </a:r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）上训练出的神经网络参数，可以在新的图片数据集（</a:t>
            </a:r>
            <a:r>
              <a:rPr lang="zh-CN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狗</a:t>
            </a:r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）上</a:t>
            </a: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fine-tune</a:t>
            </a:r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之后有不错的分类效果。</a:t>
            </a:r>
            <a:endParaRPr lang="en-US" altLang="zh-CN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矩形: 圆角 47">
            <a:extLst>
              <a:ext uri="{FF2B5EF4-FFF2-40B4-BE49-F238E27FC236}">
                <a16:creationId xmlns:a16="http://schemas.microsoft.com/office/drawing/2014/main" id="{0C3D6CAF-A8B1-4678-8C14-37D3A70AB13D}"/>
              </a:ext>
            </a:extLst>
          </p:cNvPr>
          <p:cNvSpPr/>
          <p:nvPr/>
        </p:nvSpPr>
        <p:spPr bwMode="auto">
          <a:xfrm>
            <a:off x="280446" y="4583779"/>
            <a:ext cx="5327729" cy="1884875"/>
          </a:xfrm>
          <a:prstGeom prst="round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基于此，我们对</a:t>
            </a: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 logo</a:t>
            </a:r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图片的特征提取方法是下载在</a:t>
            </a:r>
            <a:r>
              <a:rPr lang="en-US" altLang="zh-CN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ImageNet</a:t>
            </a:r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数据集上已经训练好的</a:t>
            </a: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VGG16</a:t>
            </a:r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模型来直接提取图片的特征，并且认为这样做是有一定理论支持的。</a:t>
            </a:r>
            <a:r>
              <a:rPr lang="en-US" altLang="zh-CN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512x512x3</a:t>
            </a: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的图片经过</a:t>
            </a: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VGG16 </a:t>
            </a:r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模型后将变为 </a:t>
            </a:r>
            <a:r>
              <a:rPr lang="en-US" altLang="zh-CN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16x16x512</a:t>
            </a:r>
            <a:r>
              <a:rPr lang="zh-CN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的</a:t>
            </a:r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高维特征张量。</a:t>
            </a:r>
            <a:endParaRPr lang="zh-CN" altLang="en-US" dirty="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5521" y="2849960"/>
            <a:ext cx="6086386" cy="3467637"/>
          </a:xfrm>
          <a:prstGeom prst="rect">
            <a:avLst/>
          </a:prstGeom>
        </p:spPr>
      </p:pic>
      <p:sp>
        <p:nvSpPr>
          <p:cNvPr id="4" name="圆角矩形 3"/>
          <p:cNvSpPr/>
          <p:nvPr/>
        </p:nvSpPr>
        <p:spPr>
          <a:xfrm>
            <a:off x="7612843" y="6011454"/>
            <a:ext cx="1345871" cy="4572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VGG16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95324890"/>
      </p:ext>
    </p:extLst>
  </p:cSld>
  <p:clrMapOvr>
    <a:masterClrMapping/>
  </p:clrMapOvr>
  <p:transition spd="slow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"/>
                            </p:stCondLst>
                            <p:childTnLst>
                              <p:par>
                                <p:cTn id="1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 animBg="1"/>
      <p:bldP spid="71" grpId="0"/>
      <p:bldP spid="7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extBox 66"/>
          <p:cNvSpPr txBox="1"/>
          <p:nvPr/>
        </p:nvSpPr>
        <p:spPr>
          <a:xfrm>
            <a:off x="14146653" y="8510119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延时符</a:t>
            </a:r>
          </a:p>
        </p:txBody>
      </p:sp>
      <p:cxnSp>
        <p:nvCxnSpPr>
          <p:cNvPr id="69" name="直接连接符 68"/>
          <p:cNvCxnSpPr/>
          <p:nvPr/>
        </p:nvCxnSpPr>
        <p:spPr>
          <a:xfrm>
            <a:off x="687010" y="832152"/>
            <a:ext cx="10817981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椭圆 69"/>
          <p:cNvSpPr/>
          <p:nvPr/>
        </p:nvSpPr>
        <p:spPr>
          <a:xfrm>
            <a:off x="862508" y="322924"/>
            <a:ext cx="366369" cy="366369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1" name="TextBox 25"/>
          <p:cNvSpPr txBox="1"/>
          <p:nvPr/>
        </p:nvSpPr>
        <p:spPr>
          <a:xfrm>
            <a:off x="1211943" y="275107"/>
            <a:ext cx="45400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667" spc="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基于</a:t>
            </a:r>
            <a:r>
              <a:rPr lang="zh-CN" altLang="en-US" sz="2800" spc="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图片</a:t>
            </a:r>
            <a:r>
              <a:rPr lang="zh-CN" altLang="en-US" sz="2667" spc="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高维特征的聚类</a:t>
            </a:r>
            <a:endParaRPr kumimoji="0" lang="zh-CN" altLang="en-US" sz="2667" b="0" i="0" u="none" strike="noStrike" kern="1200" cap="none" spc="4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72" name="TextBox 26"/>
          <p:cNvSpPr txBox="1"/>
          <p:nvPr/>
        </p:nvSpPr>
        <p:spPr>
          <a:xfrm>
            <a:off x="5873117" y="316208"/>
            <a:ext cx="24785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Kozuka Gothic Pro R" panose="020B0400000000000000" pitchFamily="34" charset="-128"/>
                <a:cs typeface="Arial" panose="020B0604020202020204" pitchFamily="34" charset="0"/>
              </a:rPr>
              <a:t>K-Means Cluster</a:t>
            </a:r>
          </a:p>
        </p:txBody>
      </p:sp>
      <p:cxnSp>
        <p:nvCxnSpPr>
          <p:cNvPr id="73" name="直接连接符 72"/>
          <p:cNvCxnSpPr/>
          <p:nvPr/>
        </p:nvCxnSpPr>
        <p:spPr>
          <a:xfrm>
            <a:off x="5717480" y="407978"/>
            <a:ext cx="0" cy="27812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圆角矩形 45">
            <a:extLst>
              <a:ext uri="{FF2B5EF4-FFF2-40B4-BE49-F238E27FC236}">
                <a16:creationId xmlns:a16="http://schemas.microsoft.com/office/drawing/2014/main" id="{53D9A392-AB62-4CF4-822D-44114AD506D2}"/>
              </a:ext>
            </a:extLst>
          </p:cNvPr>
          <p:cNvSpPr/>
          <p:nvPr/>
        </p:nvSpPr>
        <p:spPr>
          <a:xfrm>
            <a:off x="277243" y="1173402"/>
            <a:ext cx="3090211" cy="2791929"/>
          </a:xfrm>
          <a:prstGeom prst="roundRect">
            <a:avLst/>
          </a:prstGeom>
          <a:gradFill>
            <a:gsLst>
              <a:gs pos="62000">
                <a:schemeClr val="bg1">
                  <a:lumMod val="95000"/>
                </a:schemeClr>
              </a:gs>
              <a:gs pos="0">
                <a:schemeClr val="bg1"/>
              </a:gs>
              <a:gs pos="100000">
                <a:schemeClr val="bg1">
                  <a:lumMod val="85000"/>
                </a:schemeClr>
              </a:gs>
              <a:gs pos="0">
                <a:schemeClr val="bg1"/>
              </a:gs>
            </a:gsLst>
            <a:lin ang="81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圆角矩形 46">
            <a:extLst>
              <a:ext uri="{FF2B5EF4-FFF2-40B4-BE49-F238E27FC236}">
                <a16:creationId xmlns:a16="http://schemas.microsoft.com/office/drawing/2014/main" id="{D3AD704B-2760-490E-B35A-3F25D2DC75CC}"/>
              </a:ext>
            </a:extLst>
          </p:cNvPr>
          <p:cNvSpPr/>
          <p:nvPr/>
        </p:nvSpPr>
        <p:spPr>
          <a:xfrm>
            <a:off x="336814" y="1237693"/>
            <a:ext cx="2971067" cy="2631041"/>
          </a:xfrm>
          <a:prstGeom prst="roundRect">
            <a:avLst/>
          </a:prstGeom>
          <a:gradFill>
            <a:gsLst>
              <a:gs pos="42000">
                <a:srgbClr val="F0F0F0"/>
              </a:gs>
              <a:gs pos="0">
                <a:schemeClr val="bg1"/>
              </a:gs>
              <a:gs pos="100000">
                <a:schemeClr val="bg1">
                  <a:lumMod val="85000"/>
                </a:schemeClr>
              </a:gs>
              <a:gs pos="0">
                <a:schemeClr val="bg1"/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基于 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VGG16 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网络提取的高维特征，我们对 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3627 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张 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logo 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图片以 </a:t>
            </a:r>
            <a:r>
              <a:rPr lang="en-US" altLang="zh-CN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K=2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进行 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 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均值聚类，遍历 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3627 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次后就能得到每个图片的聚类类别 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(label 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为 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 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或 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1)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。</a:t>
            </a:r>
          </a:p>
        </p:txBody>
      </p:sp>
      <p:sp>
        <p:nvSpPr>
          <p:cNvPr id="35" name="矩形: 圆角 47">
            <a:extLst>
              <a:ext uri="{FF2B5EF4-FFF2-40B4-BE49-F238E27FC236}">
                <a16:creationId xmlns:a16="http://schemas.microsoft.com/office/drawing/2014/main" id="{0C3D6CAF-A8B1-4678-8C14-37D3A70AB13D}"/>
              </a:ext>
            </a:extLst>
          </p:cNvPr>
          <p:cNvSpPr/>
          <p:nvPr/>
        </p:nvSpPr>
        <p:spPr bwMode="auto">
          <a:xfrm>
            <a:off x="336815" y="4161120"/>
            <a:ext cx="3030640" cy="2195717"/>
          </a:xfrm>
          <a:prstGeom prst="round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由于特征的维数高达 </a:t>
            </a: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16x16x512 = 131072 </a:t>
            </a:r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维，程序在</a:t>
            </a: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CPU</a:t>
            </a:r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上运行速度较慢，为了提升速度，把代码放在 </a:t>
            </a: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Google </a:t>
            </a:r>
            <a:r>
              <a:rPr lang="en-US" altLang="zh-CN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Colab</a:t>
            </a: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的 </a:t>
            </a: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GPU </a:t>
            </a:r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上运行。</a:t>
            </a:r>
            <a:endParaRPr lang="zh-CN" altLang="en-US" dirty="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2" name="圆角矩形 1"/>
          <p:cNvSpPr/>
          <p:nvPr/>
        </p:nvSpPr>
        <p:spPr>
          <a:xfrm>
            <a:off x="3722790" y="1044262"/>
            <a:ext cx="1705708" cy="38686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聚类结果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003" y="1634140"/>
            <a:ext cx="4033054" cy="402601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2790" y="1634140"/>
            <a:ext cx="4023947" cy="4016924"/>
          </a:xfrm>
          <a:prstGeom prst="rect">
            <a:avLst/>
          </a:prstGeom>
        </p:spPr>
      </p:pic>
      <p:sp>
        <p:nvSpPr>
          <p:cNvPr id="7" name="椭圆 6"/>
          <p:cNvSpPr/>
          <p:nvPr/>
        </p:nvSpPr>
        <p:spPr>
          <a:xfrm>
            <a:off x="11079894" y="3066705"/>
            <a:ext cx="1046429" cy="99353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圆角矩形 48"/>
          <p:cNvSpPr/>
          <p:nvPr/>
        </p:nvSpPr>
        <p:spPr>
          <a:xfrm>
            <a:off x="4290429" y="5733493"/>
            <a:ext cx="3165375" cy="38686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第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1-25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张图片聚类结果</a:t>
            </a:r>
          </a:p>
        </p:txBody>
      </p:sp>
      <p:sp>
        <p:nvSpPr>
          <p:cNvPr id="50" name="圆角矩形 49"/>
          <p:cNvSpPr/>
          <p:nvPr/>
        </p:nvSpPr>
        <p:spPr>
          <a:xfrm>
            <a:off x="8339616" y="5733492"/>
            <a:ext cx="3165375" cy="38686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第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176-200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张图片聚类结果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70061956"/>
      </p:ext>
    </p:extLst>
  </p:cSld>
  <p:clrMapOvr>
    <a:masterClrMapping/>
  </p:clrMapOvr>
  <p:transition spd="slow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"/>
                            </p:stCondLst>
                            <p:childTnLst>
                              <p:par>
                                <p:cTn id="1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 animBg="1"/>
      <p:bldP spid="71" grpId="0"/>
      <p:bldP spid="7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extBox 66"/>
          <p:cNvSpPr txBox="1"/>
          <p:nvPr/>
        </p:nvSpPr>
        <p:spPr>
          <a:xfrm>
            <a:off x="14146653" y="8510119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延时符</a:t>
            </a:r>
          </a:p>
        </p:txBody>
      </p:sp>
      <p:cxnSp>
        <p:nvCxnSpPr>
          <p:cNvPr id="69" name="直接连接符 68"/>
          <p:cNvCxnSpPr/>
          <p:nvPr/>
        </p:nvCxnSpPr>
        <p:spPr>
          <a:xfrm>
            <a:off x="687010" y="832152"/>
            <a:ext cx="10817981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椭圆 69"/>
          <p:cNvSpPr/>
          <p:nvPr/>
        </p:nvSpPr>
        <p:spPr>
          <a:xfrm>
            <a:off x="862508" y="322924"/>
            <a:ext cx="366369" cy="366369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1" name="TextBox 25"/>
          <p:cNvSpPr txBox="1"/>
          <p:nvPr/>
        </p:nvSpPr>
        <p:spPr>
          <a:xfrm>
            <a:off x="1211943" y="275107"/>
            <a:ext cx="3719288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667" spc="400" noProof="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基于聚类结果的发现</a:t>
            </a:r>
            <a:endParaRPr kumimoji="0" lang="zh-CN" altLang="en-US" sz="2667" b="0" i="0" u="none" strike="noStrike" kern="1200" cap="none" spc="4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72" name="TextBox 26"/>
          <p:cNvSpPr txBox="1"/>
          <p:nvPr/>
        </p:nvSpPr>
        <p:spPr>
          <a:xfrm>
            <a:off x="5106445" y="303025"/>
            <a:ext cx="13500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Kozuka Gothic Pro R" panose="020B0400000000000000" pitchFamily="34" charset="-128"/>
                <a:cs typeface="Arial" panose="020B0604020202020204" pitchFamily="34" charset="0"/>
              </a:rPr>
              <a:t>Findings</a:t>
            </a:r>
          </a:p>
        </p:txBody>
      </p:sp>
      <p:cxnSp>
        <p:nvCxnSpPr>
          <p:cNvPr id="73" name="直接连接符 72"/>
          <p:cNvCxnSpPr/>
          <p:nvPr/>
        </p:nvCxnSpPr>
        <p:spPr>
          <a:xfrm>
            <a:off x="4931231" y="411170"/>
            <a:ext cx="0" cy="27812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361" y="1158891"/>
            <a:ext cx="4451708" cy="4443939"/>
          </a:xfrm>
          <a:prstGeom prst="rect">
            <a:avLst/>
          </a:prstGeom>
        </p:spPr>
      </p:pic>
      <p:sp>
        <p:nvSpPr>
          <p:cNvPr id="34" name="圆角矩形 33"/>
          <p:cNvSpPr/>
          <p:nvPr/>
        </p:nvSpPr>
        <p:spPr>
          <a:xfrm>
            <a:off x="1204527" y="5736137"/>
            <a:ext cx="3165375" cy="38686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第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1526-1530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张图片聚类结果</a:t>
            </a:r>
          </a:p>
        </p:txBody>
      </p:sp>
      <p:sp>
        <p:nvSpPr>
          <p:cNvPr id="35" name="矩形: 圆角 47">
            <a:extLst>
              <a:ext uri="{FF2B5EF4-FFF2-40B4-BE49-F238E27FC236}">
                <a16:creationId xmlns:a16="http://schemas.microsoft.com/office/drawing/2014/main" id="{0C3D6CAF-A8B1-4678-8C14-37D3A70AB13D}"/>
              </a:ext>
            </a:extLst>
          </p:cNvPr>
          <p:cNvSpPr/>
          <p:nvPr/>
        </p:nvSpPr>
        <p:spPr bwMode="auto">
          <a:xfrm>
            <a:off x="5801375" y="1169677"/>
            <a:ext cx="5327729" cy="1294754"/>
          </a:xfrm>
          <a:prstGeom prst="round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从这些聚类结果中可以看出，第一类 </a:t>
            </a: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(class 1) </a:t>
            </a:r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中的</a:t>
            </a: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logo</a:t>
            </a:r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图片大概率包含更复杂的图案与细碎的纹理，第二类 </a:t>
            </a: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(class 2) </a:t>
            </a:r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中的</a:t>
            </a: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logo</a:t>
            </a:r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图片倾向于由一些简单的几何图形组成。</a:t>
            </a:r>
            <a:endParaRPr lang="en-US" altLang="zh-CN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椭圆 35"/>
          <p:cNvSpPr/>
          <p:nvPr/>
        </p:nvSpPr>
        <p:spPr>
          <a:xfrm>
            <a:off x="3184402" y="1967666"/>
            <a:ext cx="1046429" cy="99353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1349667" y="1104611"/>
            <a:ext cx="1046429" cy="99353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4047084" y="1123556"/>
            <a:ext cx="1046429" cy="99353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椭圆 2"/>
          <p:cNvSpPr/>
          <p:nvPr/>
        </p:nvSpPr>
        <p:spPr>
          <a:xfrm>
            <a:off x="5913149" y="3169100"/>
            <a:ext cx="1666240" cy="13614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Class 1</a:t>
            </a:r>
          </a:p>
          <a:p>
            <a:pPr algn="ctr"/>
            <a:r>
              <a:rPr lang="zh-CN" altLang="en-US" dirty="0"/>
              <a:t>复杂图案</a:t>
            </a:r>
          </a:p>
        </p:txBody>
      </p:sp>
      <p:sp>
        <p:nvSpPr>
          <p:cNvPr id="15" name="椭圆 14"/>
          <p:cNvSpPr/>
          <p:nvPr/>
        </p:nvSpPr>
        <p:spPr>
          <a:xfrm>
            <a:off x="9198253" y="3169100"/>
            <a:ext cx="1666240" cy="13614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Class 2</a:t>
            </a:r>
          </a:p>
          <a:p>
            <a:pPr algn="ctr"/>
            <a:r>
              <a:rPr lang="zh-CN" altLang="en-US" dirty="0"/>
              <a:t>简洁图案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46160" y="4662812"/>
            <a:ext cx="996659" cy="10733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74972" y="4647411"/>
            <a:ext cx="971607" cy="105464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72741" y="4647411"/>
            <a:ext cx="947057" cy="103924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62504" y="4662812"/>
            <a:ext cx="988140" cy="107332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670329" y="4647411"/>
            <a:ext cx="983365" cy="1088726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39483" y="4662602"/>
            <a:ext cx="980904" cy="105834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8645078"/>
      </p:ext>
    </p:extLst>
  </p:cSld>
  <p:clrMapOvr>
    <a:masterClrMapping/>
  </p:clrMapOvr>
  <p:transition spd="slow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"/>
                            </p:stCondLst>
                            <p:childTnLst>
                              <p:par>
                                <p:cTn id="1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 animBg="1"/>
      <p:bldP spid="71" grpId="0"/>
      <p:bldP spid="7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extBox 66"/>
          <p:cNvSpPr txBox="1"/>
          <p:nvPr/>
        </p:nvSpPr>
        <p:spPr>
          <a:xfrm>
            <a:off x="14146653" y="8510119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延时符</a:t>
            </a:r>
          </a:p>
        </p:txBody>
      </p:sp>
      <p:cxnSp>
        <p:nvCxnSpPr>
          <p:cNvPr id="69" name="直接连接符 68"/>
          <p:cNvCxnSpPr/>
          <p:nvPr/>
        </p:nvCxnSpPr>
        <p:spPr>
          <a:xfrm>
            <a:off x="687010" y="832152"/>
            <a:ext cx="10817981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椭圆 69"/>
          <p:cNvSpPr/>
          <p:nvPr/>
        </p:nvSpPr>
        <p:spPr>
          <a:xfrm>
            <a:off x="862508" y="322924"/>
            <a:ext cx="366369" cy="366369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1" name="TextBox 25"/>
          <p:cNvSpPr txBox="1"/>
          <p:nvPr/>
        </p:nvSpPr>
        <p:spPr>
          <a:xfrm>
            <a:off x="1211943" y="275107"/>
            <a:ext cx="3719288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667" spc="400" noProof="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基于聚类结果的</a:t>
            </a:r>
            <a:r>
              <a:rPr lang="zh-CN" altLang="en-US" sz="2667" spc="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探索</a:t>
            </a:r>
            <a:endParaRPr kumimoji="0" lang="zh-CN" altLang="en-US" sz="2667" b="0" i="0" u="none" strike="noStrike" kern="1200" cap="none" spc="4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72" name="TextBox 26"/>
          <p:cNvSpPr txBox="1"/>
          <p:nvPr/>
        </p:nvSpPr>
        <p:spPr>
          <a:xfrm>
            <a:off x="5106445" y="303025"/>
            <a:ext cx="17267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Kozuka Gothic Pro R" panose="020B0400000000000000" pitchFamily="34" charset="-128"/>
                <a:cs typeface="Arial" panose="020B0604020202020204" pitchFamily="34" charset="0"/>
              </a:rPr>
              <a:t>Exploration</a:t>
            </a:r>
          </a:p>
        </p:txBody>
      </p:sp>
      <p:cxnSp>
        <p:nvCxnSpPr>
          <p:cNvPr id="73" name="直接连接符 72"/>
          <p:cNvCxnSpPr/>
          <p:nvPr/>
        </p:nvCxnSpPr>
        <p:spPr>
          <a:xfrm>
            <a:off x="4931231" y="411170"/>
            <a:ext cx="0" cy="27812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圆角矩形 33"/>
          <p:cNvSpPr/>
          <p:nvPr/>
        </p:nvSpPr>
        <p:spPr>
          <a:xfrm>
            <a:off x="687010" y="1258119"/>
            <a:ext cx="3894502" cy="38686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聚类后的类别与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APP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评分的关系</a:t>
            </a:r>
          </a:p>
        </p:txBody>
      </p:sp>
      <p:sp>
        <p:nvSpPr>
          <p:cNvPr id="35" name="矩形: 圆角 47">
            <a:extLst>
              <a:ext uri="{FF2B5EF4-FFF2-40B4-BE49-F238E27FC236}">
                <a16:creationId xmlns:a16="http://schemas.microsoft.com/office/drawing/2014/main" id="{0C3D6CAF-A8B1-4678-8C14-37D3A70AB13D}"/>
              </a:ext>
            </a:extLst>
          </p:cNvPr>
          <p:cNvSpPr/>
          <p:nvPr/>
        </p:nvSpPr>
        <p:spPr bwMode="auto">
          <a:xfrm>
            <a:off x="5340461" y="1134496"/>
            <a:ext cx="5491661" cy="1676228"/>
          </a:xfrm>
          <a:prstGeom prst="round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 1</a:t>
            </a:r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的</a:t>
            </a: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</a:t>
            </a:r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的均分为</a:t>
            </a: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4.33</a:t>
            </a:r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分，</a:t>
            </a: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 2</a:t>
            </a:r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的</a:t>
            </a: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</a:t>
            </a:r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均分为</a:t>
            </a: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4.23</a:t>
            </a:r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分，两者绝对差异为</a:t>
            </a: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0.1</a:t>
            </a:r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分，相对差异约 </a:t>
            </a: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2.3%</a:t>
            </a:r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。评分的分布可以看出第二类（简单）相较于第一类（复杂）在低分区更加厚尾，这说明第二类的分数更为分散，且低分的比例更多。</a:t>
            </a:r>
            <a:endParaRPr lang="en-US" altLang="zh-CN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680" y="2070947"/>
            <a:ext cx="4725477" cy="3150318"/>
          </a:xfrm>
          <a:prstGeom prst="rect">
            <a:avLst/>
          </a:prstGeom>
        </p:spPr>
      </p:pic>
      <p:sp>
        <p:nvSpPr>
          <p:cNvPr id="17" name="圆角矩形 45">
            <a:extLst>
              <a:ext uri="{FF2B5EF4-FFF2-40B4-BE49-F238E27FC236}">
                <a16:creationId xmlns:a16="http://schemas.microsoft.com/office/drawing/2014/main" id="{53D9A392-AB62-4CF4-822D-44114AD506D2}"/>
              </a:ext>
            </a:extLst>
          </p:cNvPr>
          <p:cNvSpPr/>
          <p:nvPr/>
        </p:nvSpPr>
        <p:spPr>
          <a:xfrm>
            <a:off x="5340461" y="3214765"/>
            <a:ext cx="5332248" cy="2791929"/>
          </a:xfrm>
          <a:prstGeom prst="roundRect">
            <a:avLst/>
          </a:prstGeom>
          <a:gradFill>
            <a:gsLst>
              <a:gs pos="62000">
                <a:schemeClr val="bg1">
                  <a:lumMod val="95000"/>
                </a:schemeClr>
              </a:gs>
              <a:gs pos="0">
                <a:schemeClr val="bg1"/>
              </a:gs>
              <a:gs pos="100000">
                <a:schemeClr val="bg1">
                  <a:lumMod val="85000"/>
                </a:schemeClr>
              </a:gs>
              <a:gs pos="0">
                <a:schemeClr val="bg1"/>
              </a:gs>
            </a:gsLst>
            <a:lin ang="81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圆角矩形 46">
            <a:extLst>
              <a:ext uri="{FF2B5EF4-FFF2-40B4-BE49-F238E27FC236}">
                <a16:creationId xmlns:a16="http://schemas.microsoft.com/office/drawing/2014/main" id="{D3AD704B-2760-490E-B35A-3F25D2DC75CC}"/>
              </a:ext>
            </a:extLst>
          </p:cNvPr>
          <p:cNvSpPr/>
          <p:nvPr/>
        </p:nvSpPr>
        <p:spPr>
          <a:xfrm>
            <a:off x="5443254" y="3295208"/>
            <a:ext cx="5126662" cy="2631041"/>
          </a:xfrm>
          <a:prstGeom prst="roundRect">
            <a:avLst/>
          </a:prstGeom>
          <a:gradFill>
            <a:gsLst>
              <a:gs pos="42000">
                <a:srgbClr val="F0F0F0"/>
              </a:gs>
              <a:gs pos="0">
                <a:schemeClr val="bg1"/>
              </a:gs>
              <a:gs pos="100000">
                <a:schemeClr val="bg1">
                  <a:lumMod val="85000"/>
                </a:schemeClr>
              </a:gs>
              <a:gs pos="0">
                <a:schemeClr val="bg1"/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因此，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 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的 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logo 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设计可能与它的评分存在一定关系。也许做得更复杂精美一点的 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logo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（第一类：图 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5.5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中的</a:t>
            </a:r>
            <a:r>
              <a:rPr lang="zh-CN" altLang="en-US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蓝色曲线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），评分会更高一点。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33118957"/>
      </p:ext>
    </p:extLst>
  </p:cSld>
  <p:clrMapOvr>
    <a:masterClrMapping/>
  </p:clrMapOvr>
  <p:transition spd="slow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"/>
                            </p:stCondLst>
                            <p:childTnLst>
                              <p:par>
                                <p:cTn id="1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 animBg="1"/>
      <p:bldP spid="71" grpId="0"/>
      <p:bldP spid="7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extBox 66"/>
          <p:cNvSpPr txBox="1"/>
          <p:nvPr/>
        </p:nvSpPr>
        <p:spPr>
          <a:xfrm>
            <a:off x="14146653" y="8510119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延时符</a:t>
            </a:r>
          </a:p>
        </p:txBody>
      </p:sp>
      <p:sp>
        <p:nvSpPr>
          <p:cNvPr id="14" name="圆角矩形 13"/>
          <p:cNvSpPr/>
          <p:nvPr/>
        </p:nvSpPr>
        <p:spPr>
          <a:xfrm>
            <a:off x="553497" y="888922"/>
            <a:ext cx="3894503" cy="38686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聚类后的类别与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APP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类型的关系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716" y="2245733"/>
            <a:ext cx="5331338" cy="446168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0165" y="2245733"/>
            <a:ext cx="5391835" cy="446168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2640" y="0"/>
            <a:ext cx="3053230" cy="2551566"/>
          </a:xfrm>
          <a:prstGeom prst="rect">
            <a:avLst/>
          </a:prstGeom>
        </p:spPr>
      </p:pic>
      <p:sp>
        <p:nvSpPr>
          <p:cNvPr id="18" name="矩形: 圆角 47">
            <a:extLst>
              <a:ext uri="{FF2B5EF4-FFF2-40B4-BE49-F238E27FC236}">
                <a16:creationId xmlns:a16="http://schemas.microsoft.com/office/drawing/2014/main" id="{0C3D6CAF-A8B1-4678-8C14-37D3A70AB13D}"/>
              </a:ext>
            </a:extLst>
          </p:cNvPr>
          <p:cNvSpPr/>
          <p:nvPr/>
        </p:nvSpPr>
        <p:spPr bwMode="auto">
          <a:xfrm>
            <a:off x="7379686" y="875005"/>
            <a:ext cx="2478610" cy="414694"/>
          </a:xfrm>
          <a:prstGeom prst="round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聚类前</a:t>
            </a: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</a:t>
            </a:r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类型分布</a:t>
            </a:r>
            <a:endParaRPr lang="en-US" altLang="zh-CN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矩形: 圆角 47">
            <a:extLst>
              <a:ext uri="{FF2B5EF4-FFF2-40B4-BE49-F238E27FC236}">
                <a16:creationId xmlns:a16="http://schemas.microsoft.com/office/drawing/2014/main" id="{0C3D6CAF-A8B1-4678-8C14-37D3A70AB13D}"/>
              </a:ext>
            </a:extLst>
          </p:cNvPr>
          <p:cNvSpPr/>
          <p:nvPr/>
        </p:nvSpPr>
        <p:spPr bwMode="auto">
          <a:xfrm>
            <a:off x="8524240" y="2574438"/>
            <a:ext cx="3345736" cy="414694"/>
          </a:xfrm>
          <a:prstGeom prst="round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第</a:t>
            </a: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类（简洁）中</a:t>
            </a: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</a:t>
            </a:r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类型分布</a:t>
            </a:r>
            <a:endParaRPr lang="en-US" altLang="zh-CN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矩形: 圆角 47">
            <a:extLst>
              <a:ext uri="{FF2B5EF4-FFF2-40B4-BE49-F238E27FC236}">
                <a16:creationId xmlns:a16="http://schemas.microsoft.com/office/drawing/2014/main" id="{0C3D6CAF-A8B1-4678-8C14-37D3A70AB13D}"/>
              </a:ext>
            </a:extLst>
          </p:cNvPr>
          <p:cNvSpPr/>
          <p:nvPr/>
        </p:nvSpPr>
        <p:spPr bwMode="auto">
          <a:xfrm>
            <a:off x="2500748" y="2574438"/>
            <a:ext cx="3341252" cy="414694"/>
          </a:xfrm>
          <a:prstGeom prst="round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第</a:t>
            </a: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类（复杂）中</a:t>
            </a: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</a:t>
            </a:r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类型分布</a:t>
            </a:r>
            <a:endParaRPr lang="en-US" altLang="zh-CN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圆角矩形 45">
            <a:extLst>
              <a:ext uri="{FF2B5EF4-FFF2-40B4-BE49-F238E27FC236}">
                <a16:creationId xmlns:a16="http://schemas.microsoft.com/office/drawing/2014/main" id="{53D9A392-AB62-4CF4-822D-44114AD506D2}"/>
              </a:ext>
            </a:extLst>
          </p:cNvPr>
          <p:cNvSpPr/>
          <p:nvPr/>
        </p:nvSpPr>
        <p:spPr>
          <a:xfrm>
            <a:off x="2755482" y="3929083"/>
            <a:ext cx="3974317" cy="970178"/>
          </a:xfrm>
          <a:prstGeom prst="roundRect">
            <a:avLst/>
          </a:prstGeom>
          <a:gradFill>
            <a:gsLst>
              <a:gs pos="62000">
                <a:schemeClr val="bg1">
                  <a:lumMod val="95000"/>
                </a:schemeClr>
              </a:gs>
              <a:gs pos="0">
                <a:schemeClr val="bg1"/>
              </a:gs>
              <a:gs pos="100000">
                <a:schemeClr val="bg1">
                  <a:lumMod val="85000"/>
                </a:schemeClr>
              </a:gs>
              <a:gs pos="0">
                <a:schemeClr val="bg1"/>
              </a:gs>
            </a:gsLst>
            <a:lin ang="81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圆角矩形 46">
            <a:extLst>
              <a:ext uri="{FF2B5EF4-FFF2-40B4-BE49-F238E27FC236}">
                <a16:creationId xmlns:a16="http://schemas.microsoft.com/office/drawing/2014/main" id="{D3AD704B-2760-490E-B35A-3F25D2DC75CC}"/>
              </a:ext>
            </a:extLst>
          </p:cNvPr>
          <p:cNvSpPr/>
          <p:nvPr/>
        </p:nvSpPr>
        <p:spPr>
          <a:xfrm>
            <a:off x="2793597" y="3965225"/>
            <a:ext cx="3897702" cy="914785"/>
          </a:xfrm>
          <a:prstGeom prst="roundRect">
            <a:avLst/>
          </a:prstGeom>
          <a:gradFill>
            <a:gsLst>
              <a:gs pos="42000">
                <a:srgbClr val="F0F0F0"/>
              </a:gs>
              <a:gs pos="0">
                <a:schemeClr val="bg1"/>
              </a:gs>
              <a:gs pos="100000">
                <a:schemeClr val="bg1">
                  <a:lumMod val="85000"/>
                </a:schemeClr>
              </a:gs>
              <a:gs pos="0">
                <a:schemeClr val="bg1"/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聚类前后对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类型分布有可观测到的影响，尤其对于</a:t>
            </a:r>
            <a:r>
              <a:rPr lang="zh-CN" alt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游戏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类型。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50471002"/>
      </p:ext>
    </p:extLst>
  </p:cSld>
  <p:clrMapOvr>
    <a:masterClrMapping/>
  </p:clrMapOvr>
  <p:transition spd="slow" advTm="0">
    <p:pull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extBox 66"/>
          <p:cNvSpPr txBox="1"/>
          <p:nvPr/>
        </p:nvSpPr>
        <p:spPr>
          <a:xfrm>
            <a:off x="14146653" y="8510119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延时符</a:t>
            </a:r>
          </a:p>
        </p:txBody>
      </p:sp>
      <p:cxnSp>
        <p:nvCxnSpPr>
          <p:cNvPr id="69" name="直接连接符 68"/>
          <p:cNvCxnSpPr/>
          <p:nvPr/>
        </p:nvCxnSpPr>
        <p:spPr>
          <a:xfrm>
            <a:off x="687010" y="832152"/>
            <a:ext cx="10817981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椭圆 69"/>
          <p:cNvSpPr/>
          <p:nvPr/>
        </p:nvSpPr>
        <p:spPr>
          <a:xfrm>
            <a:off x="862508" y="322924"/>
            <a:ext cx="366369" cy="366369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1" name="TextBox 25"/>
          <p:cNvSpPr txBox="1"/>
          <p:nvPr/>
        </p:nvSpPr>
        <p:spPr>
          <a:xfrm>
            <a:off x="1211943" y="275107"/>
            <a:ext cx="2148345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667" b="0" i="0" u="none" strike="noStrike" kern="1200" cap="none" spc="4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评价与总结</a:t>
            </a:r>
          </a:p>
        </p:txBody>
      </p:sp>
      <p:sp>
        <p:nvSpPr>
          <p:cNvPr id="72" name="TextBox 26"/>
          <p:cNvSpPr txBox="1"/>
          <p:nvPr/>
        </p:nvSpPr>
        <p:spPr>
          <a:xfrm>
            <a:off x="3521485" y="316208"/>
            <a:ext cx="33009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Kozuka Gothic Pro R" panose="020B0400000000000000" pitchFamily="34" charset="-128"/>
                <a:cs typeface="Arial" panose="020B0604020202020204" pitchFamily="34" charset="0"/>
              </a:rPr>
              <a:t>Reviews and summary</a:t>
            </a:r>
          </a:p>
        </p:txBody>
      </p:sp>
      <p:cxnSp>
        <p:nvCxnSpPr>
          <p:cNvPr id="73" name="直接连接符 72"/>
          <p:cNvCxnSpPr/>
          <p:nvPr/>
        </p:nvCxnSpPr>
        <p:spPr>
          <a:xfrm>
            <a:off x="3384239" y="411170"/>
            <a:ext cx="0" cy="27812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矩形: 圆角 47">
            <a:extLst>
              <a:ext uri="{FF2B5EF4-FFF2-40B4-BE49-F238E27FC236}">
                <a16:creationId xmlns:a16="http://schemas.microsoft.com/office/drawing/2014/main" id="{0C3D6CAF-A8B1-4678-8C14-37D3A70AB13D}"/>
              </a:ext>
            </a:extLst>
          </p:cNvPr>
          <p:cNvSpPr/>
          <p:nvPr/>
        </p:nvSpPr>
        <p:spPr bwMode="auto">
          <a:xfrm>
            <a:off x="687009" y="1129977"/>
            <a:ext cx="7156339" cy="1676228"/>
          </a:xfrm>
          <a:prstGeom prst="round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本次数据挖掘报告把重点放在了</a:t>
            </a:r>
            <a:r>
              <a:rPr lang="zh-CN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数据清洗</a:t>
            </a:r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以及</a:t>
            </a:r>
            <a:r>
              <a:rPr lang="zh-CN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具体算法模型</a:t>
            </a:r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在数据集的套用上。</a:t>
            </a:r>
          </a:p>
          <a:p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数据清洗本着尽量不减少数据集本身信息的目的将数据集的维度、属性做了一定的调整，方便后续的探索性分析以及算法实验。</a:t>
            </a:r>
            <a:endParaRPr lang="en-US" altLang="zh-CN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A3D8140D-134E-4088-A67E-262E00DAF318}"/>
              </a:ext>
            </a:extLst>
          </p:cNvPr>
          <p:cNvGrpSpPr/>
          <p:nvPr/>
        </p:nvGrpSpPr>
        <p:grpSpPr>
          <a:xfrm>
            <a:off x="4100768" y="3195736"/>
            <a:ext cx="7156339" cy="2711484"/>
            <a:chOff x="392541" y="3163966"/>
            <a:chExt cx="7156339" cy="2711484"/>
          </a:xfrm>
        </p:grpSpPr>
        <p:sp>
          <p:nvSpPr>
            <p:cNvPr id="17" name="圆角矩形 45">
              <a:extLst>
                <a:ext uri="{FF2B5EF4-FFF2-40B4-BE49-F238E27FC236}">
                  <a16:creationId xmlns:a16="http://schemas.microsoft.com/office/drawing/2014/main" id="{53D9A392-AB62-4CF4-822D-44114AD506D2}"/>
                </a:ext>
              </a:extLst>
            </p:cNvPr>
            <p:cNvSpPr/>
            <p:nvPr/>
          </p:nvSpPr>
          <p:spPr>
            <a:xfrm>
              <a:off x="392541" y="3163966"/>
              <a:ext cx="7156339" cy="2711484"/>
            </a:xfrm>
            <a:prstGeom prst="roundRect">
              <a:avLst/>
            </a:prstGeom>
            <a:gradFill>
              <a:gsLst>
                <a:gs pos="62000">
                  <a:schemeClr val="bg1">
                    <a:lumMod val="95000"/>
                  </a:schemeClr>
                </a:gs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圆角矩形 46">
              <a:extLst>
                <a:ext uri="{FF2B5EF4-FFF2-40B4-BE49-F238E27FC236}">
                  <a16:creationId xmlns:a16="http://schemas.microsoft.com/office/drawing/2014/main" id="{D3AD704B-2760-490E-B35A-3F25D2DC75CC}"/>
                </a:ext>
              </a:extLst>
            </p:cNvPr>
            <p:cNvSpPr/>
            <p:nvPr/>
          </p:nvSpPr>
          <p:spPr>
            <a:xfrm>
              <a:off x="447210" y="3205908"/>
              <a:ext cx="7053546" cy="2631041"/>
            </a:xfrm>
            <a:prstGeom prst="roundRect">
              <a:avLst/>
            </a:prstGeom>
            <a:gradFill>
              <a:gsLst>
                <a:gs pos="42000">
                  <a:srgbClr val="F0F0F0"/>
                </a:gs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实验聚焦</a:t>
              </a:r>
              <a:r>
                <a:rPr lang="zh-CN" altLang="en-US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逻辑回归</a:t>
              </a:r>
              <a:r>
                <a:rPr lang="zh-CN" altLang="en-US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、</a:t>
              </a:r>
              <a:r>
                <a:rPr lang="zh-CN" altLang="en-US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随机森林</a:t>
              </a:r>
              <a:r>
                <a:rPr lang="zh-CN" altLang="en-US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、</a:t>
              </a:r>
              <a:r>
                <a:rPr lang="en-US" altLang="zh-CN" b="1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XGBoost</a:t>
              </a:r>
              <a:r>
                <a:rPr lang="en-US" altLang="zh-CN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zh-CN" altLang="en-US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以及</a:t>
              </a:r>
              <a:r>
                <a:rPr lang="zh-CN" altLang="en-US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神经网络</a:t>
              </a:r>
              <a:r>
                <a:rPr lang="zh-CN" altLang="en-US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四种算法、对 </a:t>
              </a:r>
              <a:r>
                <a:rPr lang="en-US" altLang="zh-CN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APP </a:t>
              </a:r>
              <a:r>
                <a:rPr lang="zh-CN" altLang="en-US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的评分高低进行了建模与检验、预测，并横向对比了这些算法在 </a:t>
              </a:r>
              <a:r>
                <a:rPr lang="en-US" altLang="zh-CN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Google play APP </a:t>
              </a:r>
              <a:r>
                <a:rPr lang="zh-CN" altLang="en-US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数据集上的效果，探讨了不同算法对该数据集的适用性。在实验的延伸部分，加入了 </a:t>
              </a:r>
              <a:r>
                <a:rPr lang="en-US" altLang="zh-CN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APP </a:t>
              </a:r>
              <a:r>
                <a:rPr lang="zh-CN" altLang="en-US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的图片属性，用 </a:t>
              </a:r>
              <a:r>
                <a:rPr lang="en-US" altLang="zh-CN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K </a:t>
              </a:r>
              <a:r>
                <a:rPr lang="zh-CN" altLang="en-US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均值算法对 </a:t>
              </a:r>
              <a:r>
                <a:rPr lang="en-US" altLang="zh-CN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logo </a:t>
              </a:r>
              <a:r>
                <a:rPr lang="zh-CN" altLang="en-US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图片进行了聚类，并挖掘到一些有价值的信息，总的来说本次数据挖掘报告的工作量是足够的。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7294697"/>
      </p:ext>
    </p:extLst>
  </p:cSld>
  <p:clrMapOvr>
    <a:masterClrMapping/>
  </p:clrMapOvr>
  <p:transition spd="slow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"/>
                            </p:stCondLst>
                            <p:childTnLst>
                              <p:par>
                                <p:cTn id="1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 animBg="1"/>
      <p:bldP spid="71" grpId="0"/>
      <p:bldP spid="7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extBox 66"/>
          <p:cNvSpPr txBox="1"/>
          <p:nvPr/>
        </p:nvSpPr>
        <p:spPr>
          <a:xfrm>
            <a:off x="14146653" y="8510119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延时符</a:t>
            </a:r>
          </a:p>
        </p:txBody>
      </p:sp>
      <p:cxnSp>
        <p:nvCxnSpPr>
          <p:cNvPr id="69" name="直接连接符 68"/>
          <p:cNvCxnSpPr/>
          <p:nvPr/>
        </p:nvCxnSpPr>
        <p:spPr>
          <a:xfrm>
            <a:off x="687010" y="832152"/>
            <a:ext cx="10817981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椭圆 69"/>
          <p:cNvSpPr/>
          <p:nvPr/>
        </p:nvSpPr>
        <p:spPr>
          <a:xfrm>
            <a:off x="862508" y="322924"/>
            <a:ext cx="366369" cy="366369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1" name="TextBox 25"/>
          <p:cNvSpPr txBox="1"/>
          <p:nvPr/>
        </p:nvSpPr>
        <p:spPr>
          <a:xfrm>
            <a:off x="1211943" y="275107"/>
            <a:ext cx="2148345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667" spc="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思考与展望</a:t>
            </a:r>
            <a:endParaRPr kumimoji="0" lang="zh-CN" altLang="en-US" sz="2667" b="0" i="0" u="none" strike="noStrike" kern="1200" cap="none" spc="4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72" name="TextBox 26"/>
          <p:cNvSpPr txBox="1"/>
          <p:nvPr/>
        </p:nvSpPr>
        <p:spPr>
          <a:xfrm>
            <a:off x="3521485" y="316208"/>
            <a:ext cx="38475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Kozuka Gothic Pro R" panose="020B0400000000000000" pitchFamily="34" charset="-128"/>
                <a:cs typeface="Arial" panose="020B0604020202020204" pitchFamily="34" charset="0"/>
              </a:rPr>
              <a:t>Reflection</a:t>
            </a:r>
            <a:r>
              <a:rPr kumimoji="0" lang="en-US" altLang="zh-CN" sz="2400" b="0" i="0" u="none" strike="noStrike" kern="1200" cap="none" spc="0" normalizeH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Kozuka Gothic Pro R" panose="020B0400000000000000" pitchFamily="34" charset="-128"/>
                <a:cs typeface="Arial" panose="020B0604020202020204" pitchFamily="34" charset="0"/>
              </a:rPr>
              <a:t> and future work 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 panose="020B0604020202020204" pitchFamily="34" charset="0"/>
              <a:ea typeface="Kozuka Gothic Pro R" panose="020B0400000000000000" pitchFamily="34" charset="-128"/>
              <a:cs typeface="Arial" panose="020B0604020202020204" pitchFamily="34" charset="0"/>
            </a:endParaRPr>
          </a:p>
        </p:txBody>
      </p:sp>
      <p:cxnSp>
        <p:nvCxnSpPr>
          <p:cNvPr id="73" name="直接连接符 72"/>
          <p:cNvCxnSpPr/>
          <p:nvPr/>
        </p:nvCxnSpPr>
        <p:spPr>
          <a:xfrm>
            <a:off x="3384239" y="411170"/>
            <a:ext cx="0" cy="27812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矩形: 圆角 47">
            <a:extLst>
              <a:ext uri="{FF2B5EF4-FFF2-40B4-BE49-F238E27FC236}">
                <a16:creationId xmlns:a16="http://schemas.microsoft.com/office/drawing/2014/main" id="{0C3D6CAF-A8B1-4678-8C14-37D3A70AB13D}"/>
              </a:ext>
            </a:extLst>
          </p:cNvPr>
          <p:cNvSpPr/>
          <p:nvPr/>
        </p:nvSpPr>
        <p:spPr bwMode="auto">
          <a:xfrm>
            <a:off x="604339" y="1042484"/>
            <a:ext cx="5491661" cy="5561515"/>
          </a:xfrm>
          <a:prstGeom prst="round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不足与可以改进的地方：</a:t>
            </a:r>
            <a:endParaRPr lang="en-US" altLang="zh-CN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在</a:t>
            </a:r>
            <a:r>
              <a:rPr lang="zh-CN" altLang="en-US" b="1" dirty="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数据清洗</a:t>
            </a:r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的过程中，我们完全基于主观对数据集的理解，背后缺乏客观的清洗准则和理论支撑，因此清洗过程可能会造成原数据集的可研究成分一定程度的流失。</a:t>
            </a:r>
            <a:endParaRPr lang="en-US" altLang="zh-CN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AutoNum type="arabicPeriod"/>
            </a:pPr>
            <a:endParaRPr lang="en-US" altLang="zh-CN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在四种</a:t>
            </a:r>
            <a:r>
              <a:rPr lang="zh-CN" altLang="en-US" b="1" dirty="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算法的横向对比</a:t>
            </a:r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中，我们不能解释算法在 </a:t>
            </a: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Google play APP </a:t>
            </a:r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数据集上表现优劣的本质原因，比如：为什么逻辑回归、神经网络的效果要比 </a:t>
            </a:r>
            <a:r>
              <a:rPr lang="en-US" altLang="zh-CN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XGBoost</a:t>
            </a: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差。此外，我们也无法说清提升各算法表现的</a:t>
            </a:r>
            <a:r>
              <a:rPr lang="zh-CN" altLang="en-US" b="1" dirty="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调参方法</a:t>
            </a:r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的具体指标。</a:t>
            </a:r>
            <a:endParaRPr lang="en-US" altLang="zh-CN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在延伸的部分：对 </a:t>
            </a: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logo </a:t>
            </a:r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图片的处理上：提取图片特征的过程中，下载的训练好的</a:t>
            </a:r>
            <a:r>
              <a:rPr lang="en-US" altLang="zh-CN" b="1" dirty="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VGG16</a:t>
            </a:r>
            <a:r>
              <a:rPr lang="zh-CN" altLang="en-US" b="1" dirty="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模型参数</a:t>
            </a:r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其实可以基于 </a:t>
            </a: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logo </a:t>
            </a:r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图片做进一步的训练和更新 </a:t>
            </a: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迁移学习</a:t>
            </a: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，但由于计算资源不足，对网络参数的更新耗时费力，因此直接使用了在 </a:t>
            </a:r>
            <a:r>
              <a:rPr lang="en-US" altLang="zh-CN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ImageNet</a:t>
            </a:r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上已经训练好的参数。</a:t>
            </a:r>
            <a:endParaRPr lang="en-US" altLang="zh-CN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圆角矩形 45">
            <a:extLst>
              <a:ext uri="{FF2B5EF4-FFF2-40B4-BE49-F238E27FC236}">
                <a16:creationId xmlns:a16="http://schemas.microsoft.com/office/drawing/2014/main" id="{53D9A392-AB62-4CF4-822D-44114AD506D2}"/>
              </a:ext>
            </a:extLst>
          </p:cNvPr>
          <p:cNvSpPr/>
          <p:nvPr/>
        </p:nvSpPr>
        <p:spPr>
          <a:xfrm>
            <a:off x="6498701" y="2259723"/>
            <a:ext cx="5332248" cy="2791929"/>
          </a:xfrm>
          <a:prstGeom prst="roundRect">
            <a:avLst/>
          </a:prstGeom>
          <a:gradFill>
            <a:gsLst>
              <a:gs pos="62000">
                <a:schemeClr val="bg1">
                  <a:lumMod val="95000"/>
                </a:schemeClr>
              </a:gs>
              <a:gs pos="0">
                <a:schemeClr val="bg1"/>
              </a:gs>
              <a:gs pos="100000">
                <a:schemeClr val="bg1">
                  <a:lumMod val="85000"/>
                </a:schemeClr>
              </a:gs>
              <a:gs pos="0">
                <a:schemeClr val="bg1"/>
              </a:gs>
            </a:gsLst>
            <a:lin ang="81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圆角矩形 46">
            <a:extLst>
              <a:ext uri="{FF2B5EF4-FFF2-40B4-BE49-F238E27FC236}">
                <a16:creationId xmlns:a16="http://schemas.microsoft.com/office/drawing/2014/main" id="{D3AD704B-2760-490E-B35A-3F25D2DC75CC}"/>
              </a:ext>
            </a:extLst>
          </p:cNvPr>
          <p:cNvSpPr/>
          <p:nvPr/>
        </p:nvSpPr>
        <p:spPr>
          <a:xfrm>
            <a:off x="6601494" y="2340168"/>
            <a:ext cx="5126662" cy="2631041"/>
          </a:xfrm>
          <a:prstGeom prst="roundRect">
            <a:avLst/>
          </a:prstGeom>
          <a:gradFill>
            <a:gsLst>
              <a:gs pos="42000">
                <a:srgbClr val="F0F0F0"/>
              </a:gs>
              <a:gs pos="0">
                <a:schemeClr val="bg1"/>
              </a:gs>
              <a:gs pos="100000">
                <a:schemeClr val="bg1">
                  <a:lumMod val="85000"/>
                </a:schemeClr>
              </a:gs>
              <a:gs pos="0">
                <a:schemeClr val="bg1"/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综上，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Google play APP 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数据集还有很多信息有待进一步的探索与挖掘，本次报告忠于研究目标进行了发散性的研究与分析，仍有很大进步和改善的空间。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69487609"/>
      </p:ext>
    </p:extLst>
  </p:cSld>
  <p:clrMapOvr>
    <a:masterClrMapping/>
  </p:clrMapOvr>
  <p:transition spd="slow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"/>
                            </p:stCondLst>
                            <p:childTnLst>
                              <p:par>
                                <p:cTn id="1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 animBg="1"/>
      <p:bldP spid="71" grpId="0"/>
      <p:bldP spid="7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组合 33"/>
          <p:cNvGrpSpPr/>
          <p:nvPr/>
        </p:nvGrpSpPr>
        <p:grpSpPr>
          <a:xfrm>
            <a:off x="4811326" y="1801797"/>
            <a:ext cx="2741629" cy="2721563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35" name="同心圆 34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36" name="椭圆 35"/>
            <p:cNvSpPr/>
            <p:nvPr/>
          </p:nvSpPr>
          <p:spPr>
            <a:xfrm>
              <a:off x="392114" y="760413"/>
              <a:ext cx="3825873" cy="3825873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b="1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Thanks!</a:t>
              </a:r>
              <a:endParaRPr lang="zh-CN" altLang="en-US" sz="36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7" name="椭圆 36"/>
          <p:cNvSpPr/>
          <p:nvPr/>
        </p:nvSpPr>
        <p:spPr>
          <a:xfrm>
            <a:off x="3699930" y="1564183"/>
            <a:ext cx="366369" cy="366369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grpSp>
        <p:nvGrpSpPr>
          <p:cNvPr id="38" name="组合 37"/>
          <p:cNvGrpSpPr/>
          <p:nvPr/>
        </p:nvGrpSpPr>
        <p:grpSpPr>
          <a:xfrm>
            <a:off x="7536200" y="4774438"/>
            <a:ext cx="401413" cy="401413"/>
            <a:chOff x="304800" y="673100"/>
            <a:chExt cx="4000500" cy="4000500"/>
          </a:xfrm>
          <a:effectLst>
            <a:outerShdw blurRad="381000" dist="152400" dir="8100000" algn="tr" rotWithShape="0">
              <a:prstClr val="black">
                <a:alpha val="70000"/>
              </a:prstClr>
            </a:outerShdw>
          </a:effectLst>
        </p:grpSpPr>
        <p:sp>
          <p:nvSpPr>
            <p:cNvPr id="39" name="同心圆 38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40" name="椭圆 39"/>
            <p:cNvSpPr/>
            <p:nvPr/>
          </p:nvSpPr>
          <p:spPr>
            <a:xfrm>
              <a:off x="479425" y="847725"/>
              <a:ext cx="3651250" cy="3651250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7971010" y="2952514"/>
            <a:ext cx="831871" cy="831871"/>
            <a:chOff x="304800" y="673100"/>
            <a:chExt cx="4000500" cy="4000500"/>
          </a:xfrm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42" name="同心圆 41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43" name="椭圆 42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  <p:sp>
        <p:nvSpPr>
          <p:cNvPr id="44" name="椭圆 43"/>
          <p:cNvSpPr/>
          <p:nvPr/>
        </p:nvSpPr>
        <p:spPr>
          <a:xfrm>
            <a:off x="7619237" y="2025246"/>
            <a:ext cx="366369" cy="366369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46" name="椭圆 45"/>
          <p:cNvSpPr/>
          <p:nvPr/>
        </p:nvSpPr>
        <p:spPr>
          <a:xfrm>
            <a:off x="5150227" y="4523361"/>
            <a:ext cx="903568" cy="903568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grpSp>
        <p:nvGrpSpPr>
          <p:cNvPr id="47" name="组合 46"/>
          <p:cNvGrpSpPr/>
          <p:nvPr/>
        </p:nvGrpSpPr>
        <p:grpSpPr>
          <a:xfrm>
            <a:off x="6303230" y="4645443"/>
            <a:ext cx="293036" cy="293036"/>
            <a:chOff x="304800" y="673100"/>
            <a:chExt cx="4000500" cy="4000500"/>
          </a:xfrm>
          <a:effectLst>
            <a:outerShdw blurRad="381000" dist="152400" dir="8100000" algn="tr" rotWithShape="0">
              <a:prstClr val="black">
                <a:alpha val="70000"/>
              </a:prstClr>
            </a:outerShdw>
          </a:effectLst>
        </p:grpSpPr>
        <p:sp>
          <p:nvSpPr>
            <p:cNvPr id="48" name="同心圆 47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49" name="椭圆 48"/>
            <p:cNvSpPr/>
            <p:nvPr/>
          </p:nvSpPr>
          <p:spPr>
            <a:xfrm>
              <a:off x="479425" y="847725"/>
              <a:ext cx="3651250" cy="3651250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  <p:grpSp>
        <p:nvGrpSpPr>
          <p:cNvPr id="50" name="组合 49"/>
          <p:cNvGrpSpPr/>
          <p:nvPr/>
        </p:nvGrpSpPr>
        <p:grpSpPr>
          <a:xfrm>
            <a:off x="3765759" y="5066739"/>
            <a:ext cx="383892" cy="383892"/>
            <a:chOff x="304800" y="673100"/>
            <a:chExt cx="4000500" cy="4000500"/>
          </a:xfrm>
          <a:effectLst>
            <a:outerShdw blurRad="381000" dist="152400" dir="8100000" algn="tr" rotWithShape="0">
              <a:prstClr val="black">
                <a:alpha val="70000"/>
              </a:prstClr>
            </a:outerShdw>
          </a:effectLst>
        </p:grpSpPr>
        <p:sp>
          <p:nvSpPr>
            <p:cNvPr id="51" name="同心圆 50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52" name="椭圆 51"/>
            <p:cNvSpPr/>
            <p:nvPr/>
          </p:nvSpPr>
          <p:spPr>
            <a:xfrm>
              <a:off x="479425" y="847725"/>
              <a:ext cx="3651250" cy="3651250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  <p:sp>
        <p:nvSpPr>
          <p:cNvPr id="53" name="椭圆 52"/>
          <p:cNvSpPr/>
          <p:nvPr/>
        </p:nvSpPr>
        <p:spPr>
          <a:xfrm>
            <a:off x="8416078" y="4941491"/>
            <a:ext cx="183185" cy="183185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grpSp>
        <p:nvGrpSpPr>
          <p:cNvPr id="54" name="组合 53"/>
          <p:cNvGrpSpPr/>
          <p:nvPr/>
        </p:nvGrpSpPr>
        <p:grpSpPr>
          <a:xfrm>
            <a:off x="3407965" y="2952247"/>
            <a:ext cx="1099479" cy="1099479"/>
            <a:chOff x="304800" y="673100"/>
            <a:chExt cx="4000500" cy="4000500"/>
          </a:xfrm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55" name="同心圆 54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56" name="椭圆 55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  <p:sp>
        <p:nvSpPr>
          <p:cNvPr id="57" name="椭圆 56"/>
          <p:cNvSpPr/>
          <p:nvPr/>
        </p:nvSpPr>
        <p:spPr>
          <a:xfrm>
            <a:off x="8066435" y="3458661"/>
            <a:ext cx="534951" cy="534951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60" name="椭圆 59"/>
          <p:cNvSpPr/>
          <p:nvPr/>
        </p:nvSpPr>
        <p:spPr>
          <a:xfrm>
            <a:off x="5855568" y="1446375"/>
            <a:ext cx="183185" cy="183185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63" name="TextBox 62"/>
          <p:cNvSpPr txBox="1"/>
          <p:nvPr/>
        </p:nvSpPr>
        <p:spPr>
          <a:xfrm>
            <a:off x="14146653" y="8510119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延时符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52920966"/>
      </p:ext>
    </p:extLst>
  </p:cSld>
  <p:clrMapOvr>
    <a:masterClrMapping/>
  </p:clrMapOvr>
  <p:transition spd="slow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5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64" presetClass="path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1.25E-6 -1.11111E-6 L 0.38867 0.84329 " pathEditMode="relative" rAng="0" ptsTypes="AA">
                                      <p:cBhvr>
                                        <p:cTn id="13" dur="1000" spd="-100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427" y="42153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64" presetClass="path" presetSubtype="0" fill="hold" grpId="2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4.16667E-7 3.7037E-7 L 0.44531 -0.58495 " pathEditMode="relative" rAng="0" ptsTypes="AA">
                                      <p:cBhvr>
                                        <p:cTn id="22" dur="1000" spd="-100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266" y="-29236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64" presetClass="path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4.79167E-6 -2.96296E-6 L 0.20455 0.58426 " pathEditMode="relative" rAng="0" ptsTypes="AA">
                                      <p:cBhvr>
                                        <p:cTn id="31" dur="1000" spd="-100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221" y="29213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64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3.7037E-6 L -0.52461 -0.50949 " pathEditMode="relative" rAng="0" ptsTypes="AA">
                                      <p:cBhvr>
                                        <p:cTn id="40" dur="1000" spd="-100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237" y="-25486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64" presetClass="path" presetSubtype="0" fill="hold" grpId="2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3.95833E-6 -7.40741E-7 L 0.31706 -0.56759 " pathEditMode="relative" rAng="0" ptsTypes="AA">
                                      <p:cBhvr>
                                        <p:cTn id="49" dur="1000" spd="-100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846" y="-28380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64" presetClass="path" presetSubtype="0" fill="hold" grpId="2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3.54167E-6 3.7037E-6 L -0.18855 -1.11366 " pathEditMode="relative" rAng="0" ptsTypes="AA">
                                      <p:cBhvr>
                                        <p:cTn id="58" dur="1000" spd="-100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427" y="-55694"/>
                                    </p:animMotion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53" presetClass="entr" presetSubtype="16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64" presetClass="path" presetSubtype="0" fill="hold" grpId="2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5E-6 -2.96296E-6 L 0.12305 0.575 " pathEditMode="relative" rAng="0" ptsTypes="AA">
                                      <p:cBhvr>
                                        <p:cTn id="67" dur="1000" spd="-100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46" y="28750"/>
                                    </p:animMotion>
                                  </p:childTnLst>
                                </p:cTn>
                              </p:par>
                              <p:par>
                                <p:cTn id="68" presetID="1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64" presetClass="path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3.54167E-6 -1.11111E-6 L -0.71732 -0.40555 " pathEditMode="relative" rAng="0" ptsTypes="AA">
                                      <p:cBhvr>
                                        <p:cTn id="76" dur="1000" spd="-100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872" y="-20278"/>
                                    </p:animMotion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53" presetClass="entr" presetSubtype="16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64" presetClass="path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6.25E-7 3.33333E-6 L 1.0349 -0.87338 " pathEditMode="relative" rAng="0" ptsTypes="AA">
                                      <p:cBhvr>
                                        <p:cTn id="85" dur="1000" spd="-100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1745" y="-43681"/>
                                    </p:animMotion>
                                  </p:childTnLst>
                                </p:cTn>
                              </p:par>
                              <p:par>
                                <p:cTn id="86" presetID="1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53" presetClass="entr" presetSubtype="16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64" presetClass="path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6.25E-7 1.85185E-6 L -0.64115 -0.94954 " pathEditMode="relative" rAng="0" ptsTypes="AA">
                                      <p:cBhvr>
                                        <p:cTn id="94" dur="1000" spd="-100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057" y="-47477"/>
                                    </p:animMotion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53" presetClass="entr" presetSubtype="16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64" presetClass="path" presetSubtype="0" fill="hold" grpId="2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3.54167E-6 2.96296E-6 L 0.4543 0.49652 " pathEditMode="relative" rAng="0" ptsTypes="AA">
                                      <p:cBhvr>
                                        <p:cTn id="103" dur="1000" spd="-100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708" y="24815"/>
                                    </p:animMotion>
                                  </p:childTnLst>
                                </p:cTn>
                              </p:par>
                              <p:par>
                                <p:cTn id="104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53" presetClass="entr" presetSubtype="16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0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64" presetClass="path" presetSubtype="0" fill="hold" grpId="2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4.16667E-7 -4.07407E-6 L 0.19362 -0.54282 " pathEditMode="relative" rAng="0" ptsTypes="AA">
                                      <p:cBhvr>
                                        <p:cTn id="112" dur="1000" spd="-100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674" y="-2713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1400"/>
                            </p:stCondLst>
                            <p:childTnLst>
                              <p:par>
                                <p:cTn id="1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2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7" grpId="1" animBg="1"/>
      <p:bldP spid="37" grpId="2" animBg="1"/>
      <p:bldP spid="44" grpId="0" animBg="1"/>
      <p:bldP spid="44" grpId="1" animBg="1"/>
      <p:bldP spid="44" grpId="2" animBg="1"/>
      <p:bldP spid="46" grpId="0" animBg="1"/>
      <p:bldP spid="46" grpId="1" animBg="1"/>
      <p:bldP spid="46" grpId="2" animBg="1"/>
      <p:bldP spid="53" grpId="0" animBg="1"/>
      <p:bldP spid="53" grpId="1" animBg="1"/>
      <p:bldP spid="53" grpId="2" animBg="1"/>
      <p:bldP spid="57" grpId="0" animBg="1"/>
      <p:bldP spid="57" grpId="1" animBg="1"/>
      <p:bldP spid="57" grpId="2" animBg="1"/>
      <p:bldP spid="60" grpId="0" animBg="1"/>
      <p:bldP spid="60" grpId="1" animBg="1"/>
      <p:bldP spid="60" grpId="2" animBg="1"/>
      <p:bldP spid="6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直接连接符 23"/>
          <p:cNvCxnSpPr/>
          <p:nvPr/>
        </p:nvCxnSpPr>
        <p:spPr>
          <a:xfrm>
            <a:off x="687010" y="832152"/>
            <a:ext cx="10817981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椭圆 24"/>
          <p:cNvSpPr/>
          <p:nvPr/>
        </p:nvSpPr>
        <p:spPr>
          <a:xfrm>
            <a:off x="862508" y="322924"/>
            <a:ext cx="366369" cy="366369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zh-CN" altLang="en-US" sz="2400">
              <a:solidFill>
                <a:prstClr val="white"/>
              </a:solidFill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211943" y="275107"/>
            <a:ext cx="18261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9170"/>
            <a:r>
              <a:rPr lang="zh-CN" altLang="en-US" sz="2800" spc="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研究背景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224107" y="357181"/>
            <a:ext cx="30139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9170"/>
            <a:r>
              <a:rPr lang="en-US" altLang="zh-CN" sz="2133" dirty="0">
                <a:solidFill>
                  <a:srgbClr val="C00000"/>
                </a:solidFill>
                <a:latin typeface="Arial" panose="020B0604020202020204" pitchFamily="34" charset="0"/>
                <a:ea typeface="Kozuka Gothic Pro R" panose="020B0400000000000000" pitchFamily="34" charset="-128"/>
                <a:cs typeface="Arial" panose="020B0604020202020204" pitchFamily="34" charset="0"/>
              </a:rPr>
              <a:t>THE </a:t>
            </a:r>
            <a:r>
              <a:rPr lang="en-US" altLang="zh-CN" sz="2400" dirty="0">
                <a:solidFill>
                  <a:srgbClr val="C00000"/>
                </a:solidFill>
                <a:latin typeface="Arial" panose="020B0604020202020204" pitchFamily="34" charset="0"/>
                <a:ea typeface="Kozuka Gothic Pro R" panose="020B0400000000000000" pitchFamily="34" charset="-128"/>
                <a:cs typeface="Arial" panose="020B0604020202020204" pitchFamily="34" charset="0"/>
              </a:rPr>
              <a:t>BACKGROUND</a:t>
            </a:r>
            <a:endParaRPr lang="zh-CN" altLang="en-US" sz="2400" dirty="0">
              <a:solidFill>
                <a:srgbClr val="C00000"/>
              </a:solidFill>
              <a:latin typeface="Arial" panose="020B0604020202020204" pitchFamily="34" charset="0"/>
              <a:ea typeface="Kozuka Gothic Pro R" panose="020B0400000000000000" pitchFamily="34" charset="-128"/>
              <a:cs typeface="Arial" panose="020B0604020202020204" pitchFamily="34" charset="0"/>
            </a:endParaRPr>
          </a:p>
        </p:txBody>
      </p:sp>
      <p:cxnSp>
        <p:nvCxnSpPr>
          <p:cNvPr id="28" name="直接连接符 27"/>
          <p:cNvCxnSpPr/>
          <p:nvPr/>
        </p:nvCxnSpPr>
        <p:spPr>
          <a:xfrm>
            <a:off x="3076171" y="384399"/>
            <a:ext cx="0" cy="27812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/>
          <p:cNvSpPr txBox="1"/>
          <p:nvPr/>
        </p:nvSpPr>
        <p:spPr>
          <a:xfrm>
            <a:off x="14146653" y="8510119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9170"/>
            <a:r>
              <a:rPr lang="zh-CN" altLang="en-US" sz="2400" dirty="0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延时符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9189E27-B89D-483C-A829-2C0F500B0E7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20" r="18077"/>
          <a:stretch/>
        </p:blipFill>
        <p:spPr>
          <a:xfrm>
            <a:off x="7490759" y="1989298"/>
            <a:ext cx="4014231" cy="3959313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FDAA5A63-4637-4BB1-926F-44B7879531AA}"/>
              </a:ext>
            </a:extLst>
          </p:cNvPr>
          <p:cNvSpPr txBox="1"/>
          <p:nvPr/>
        </p:nvSpPr>
        <p:spPr>
          <a:xfrm>
            <a:off x="687010" y="1207280"/>
            <a:ext cx="6590653" cy="2622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609585" defTabSz="1219170">
              <a:lnSpc>
                <a:spcPct val="150000"/>
              </a:lnSpc>
            </a:pPr>
            <a:r>
              <a:rPr lang="zh-CN" altLang="en-US" dirty="0">
                <a:solidFill>
                  <a:prstClr val="black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在全球拥有超过</a:t>
            </a:r>
            <a:r>
              <a:rPr lang="en-US" altLang="zh-CN" b="1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27</a:t>
            </a:r>
            <a:r>
              <a:rPr lang="zh-CN" altLang="en-US" b="1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亿</a:t>
            </a:r>
            <a:r>
              <a:rPr lang="zh-CN" altLang="en-US" dirty="0">
                <a:solidFill>
                  <a:prstClr val="black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智能手机用户的情况下，移动应用行业的蓬勃发展不足为奇。截至</a:t>
            </a:r>
            <a:r>
              <a:rPr lang="en-US" altLang="zh-CN" dirty="0">
                <a:solidFill>
                  <a:prstClr val="black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2019</a:t>
            </a:r>
            <a:r>
              <a:rPr lang="zh-CN" altLang="en-US" dirty="0">
                <a:solidFill>
                  <a:prstClr val="black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年第一季度，</a:t>
            </a:r>
            <a:r>
              <a:rPr lang="en-US" altLang="zh-CN" dirty="0">
                <a:solidFill>
                  <a:prstClr val="black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Apple App Store</a:t>
            </a:r>
            <a:r>
              <a:rPr lang="zh-CN" altLang="en-US" dirty="0">
                <a:solidFill>
                  <a:prstClr val="black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有</a:t>
            </a:r>
            <a:r>
              <a:rPr lang="en-US" altLang="zh-CN" b="1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220</a:t>
            </a:r>
            <a:r>
              <a:rPr lang="zh-CN" altLang="en-US" b="1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万个</a:t>
            </a:r>
            <a:r>
              <a:rPr lang="zh-CN" altLang="en-US" dirty="0">
                <a:solidFill>
                  <a:prstClr val="black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应用程序可供下载，而 </a:t>
            </a:r>
            <a:r>
              <a:rPr lang="en-US" altLang="zh-CN" dirty="0">
                <a:solidFill>
                  <a:prstClr val="black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Google Play</a:t>
            </a:r>
            <a:r>
              <a:rPr lang="zh-CN" altLang="en-US" dirty="0">
                <a:solidFill>
                  <a:prstClr val="black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prstClr val="black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Store</a:t>
            </a:r>
            <a:r>
              <a:rPr lang="zh-CN" altLang="en-US" dirty="0">
                <a:solidFill>
                  <a:prstClr val="black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则有</a:t>
            </a:r>
            <a:r>
              <a:rPr lang="en-US" altLang="zh-CN" b="1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260</a:t>
            </a:r>
            <a:r>
              <a:rPr lang="zh-CN" altLang="en-US" b="1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万个</a:t>
            </a:r>
            <a:r>
              <a:rPr lang="zh-CN" altLang="en-US" dirty="0">
                <a:solidFill>
                  <a:prstClr val="black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应用。</a:t>
            </a:r>
            <a:r>
              <a:rPr lang="en-US" altLang="zh-CN" dirty="0">
                <a:solidFill>
                  <a:prstClr val="black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ComScore</a:t>
            </a:r>
            <a:r>
              <a:rPr lang="zh-CN" altLang="en-US" dirty="0">
                <a:solidFill>
                  <a:prstClr val="black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研究表明，移动用户将其</a:t>
            </a:r>
            <a:r>
              <a:rPr lang="en-US" altLang="zh-CN" b="1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87</a:t>
            </a:r>
            <a:r>
              <a:rPr lang="zh-CN" altLang="en-US" b="1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％</a:t>
            </a:r>
            <a:r>
              <a:rPr lang="zh-CN" altLang="en-US" dirty="0">
                <a:solidFill>
                  <a:prstClr val="black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的时间花费在应用程序上。</a:t>
            </a:r>
            <a:r>
              <a:rPr lang="en-US" altLang="zh-CN" dirty="0">
                <a:solidFill>
                  <a:prstClr val="black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App Annie</a:t>
            </a:r>
            <a:r>
              <a:rPr lang="zh-CN" altLang="en-US" dirty="0">
                <a:solidFill>
                  <a:prstClr val="black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应用下载统计信息显示，</a:t>
            </a:r>
            <a:r>
              <a:rPr lang="en-US" altLang="zh-CN" dirty="0">
                <a:solidFill>
                  <a:prstClr val="black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2018</a:t>
            </a:r>
            <a:r>
              <a:rPr lang="zh-CN" altLang="en-US" dirty="0">
                <a:solidFill>
                  <a:prstClr val="black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年的应用程序下载总数达到</a:t>
            </a:r>
            <a:r>
              <a:rPr lang="en-US" altLang="zh-CN" b="1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1940</a:t>
            </a:r>
            <a:r>
              <a:rPr lang="zh-CN" altLang="en-US" b="1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亿次</a:t>
            </a:r>
            <a:r>
              <a:rPr lang="zh-CN" altLang="en-US" dirty="0">
                <a:solidFill>
                  <a:prstClr val="black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。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83647D18-5D8B-4C97-A4EF-47586A262EE8}"/>
              </a:ext>
            </a:extLst>
          </p:cNvPr>
          <p:cNvGrpSpPr/>
          <p:nvPr/>
        </p:nvGrpSpPr>
        <p:grpSpPr>
          <a:xfrm>
            <a:off x="687007" y="1637648"/>
            <a:ext cx="6590653" cy="2077702"/>
            <a:chOff x="2597060" y="1084314"/>
            <a:chExt cx="6307096" cy="1599744"/>
          </a:xfrm>
        </p:grpSpPr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B8114E74-C835-4B88-80D3-978CD8BAFF09}"/>
                </a:ext>
              </a:extLst>
            </p:cNvPr>
            <p:cNvGrpSpPr/>
            <p:nvPr/>
          </p:nvGrpSpPr>
          <p:grpSpPr>
            <a:xfrm>
              <a:off x="2597061" y="1084314"/>
              <a:ext cx="6307095" cy="968143"/>
              <a:chOff x="618361" y="1176726"/>
              <a:chExt cx="4665672" cy="1154240"/>
            </a:xfrm>
          </p:grpSpPr>
          <p:cxnSp>
            <p:nvCxnSpPr>
              <p:cNvPr id="32" name="直接连接符 31"/>
              <p:cNvCxnSpPr/>
              <p:nvPr/>
            </p:nvCxnSpPr>
            <p:spPr>
              <a:xfrm flipH="1">
                <a:off x="618361" y="1176726"/>
                <a:ext cx="4665672" cy="0"/>
              </a:xfrm>
              <a:prstGeom prst="line">
                <a:avLst/>
              </a:prstGeom>
              <a:ln>
                <a:solidFill>
                  <a:srgbClr val="C0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接连接符 32"/>
              <p:cNvCxnSpPr/>
              <p:nvPr/>
            </p:nvCxnSpPr>
            <p:spPr>
              <a:xfrm flipH="1">
                <a:off x="618361" y="1561472"/>
                <a:ext cx="4665672" cy="0"/>
              </a:xfrm>
              <a:prstGeom prst="line">
                <a:avLst/>
              </a:prstGeom>
              <a:ln>
                <a:solidFill>
                  <a:srgbClr val="C0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接连接符 33"/>
              <p:cNvCxnSpPr/>
              <p:nvPr/>
            </p:nvCxnSpPr>
            <p:spPr>
              <a:xfrm flipH="1">
                <a:off x="618361" y="1946218"/>
                <a:ext cx="4665672" cy="0"/>
              </a:xfrm>
              <a:prstGeom prst="line">
                <a:avLst/>
              </a:prstGeom>
              <a:ln>
                <a:solidFill>
                  <a:srgbClr val="C0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接连接符 34"/>
              <p:cNvCxnSpPr/>
              <p:nvPr/>
            </p:nvCxnSpPr>
            <p:spPr>
              <a:xfrm flipH="1">
                <a:off x="618361" y="2330966"/>
                <a:ext cx="4665672" cy="0"/>
              </a:xfrm>
              <a:prstGeom prst="line">
                <a:avLst/>
              </a:prstGeom>
              <a:ln>
                <a:solidFill>
                  <a:srgbClr val="C0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8" name="组合 57">
              <a:extLst>
                <a:ext uri="{FF2B5EF4-FFF2-40B4-BE49-F238E27FC236}">
                  <a16:creationId xmlns:a16="http://schemas.microsoft.com/office/drawing/2014/main" id="{767E772C-F7A3-4903-A8F3-EFB7D69933FA}"/>
                </a:ext>
              </a:extLst>
            </p:cNvPr>
            <p:cNvGrpSpPr/>
            <p:nvPr/>
          </p:nvGrpSpPr>
          <p:grpSpPr>
            <a:xfrm>
              <a:off x="2597060" y="2361344"/>
              <a:ext cx="6307095" cy="322714"/>
              <a:chOff x="618361" y="1176726"/>
              <a:chExt cx="4665672" cy="384746"/>
            </a:xfrm>
          </p:grpSpPr>
          <p:cxnSp>
            <p:nvCxnSpPr>
              <p:cNvPr id="59" name="直接连接符 58">
                <a:extLst>
                  <a:ext uri="{FF2B5EF4-FFF2-40B4-BE49-F238E27FC236}">
                    <a16:creationId xmlns:a16="http://schemas.microsoft.com/office/drawing/2014/main" id="{17CE3EFE-2D43-453A-BE05-334775E786B8}"/>
                  </a:ext>
                </a:extLst>
              </p:cNvPr>
              <p:cNvCxnSpPr/>
              <p:nvPr/>
            </p:nvCxnSpPr>
            <p:spPr>
              <a:xfrm flipH="1">
                <a:off x="618361" y="1176726"/>
                <a:ext cx="4665672" cy="0"/>
              </a:xfrm>
              <a:prstGeom prst="line">
                <a:avLst/>
              </a:prstGeom>
              <a:ln>
                <a:solidFill>
                  <a:srgbClr val="C0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直接连接符 59">
                <a:extLst>
                  <a:ext uri="{FF2B5EF4-FFF2-40B4-BE49-F238E27FC236}">
                    <a16:creationId xmlns:a16="http://schemas.microsoft.com/office/drawing/2014/main" id="{F7362051-DA3D-49AB-91C2-2C50CC35A321}"/>
                  </a:ext>
                </a:extLst>
              </p:cNvPr>
              <p:cNvCxnSpPr/>
              <p:nvPr/>
            </p:nvCxnSpPr>
            <p:spPr>
              <a:xfrm flipH="1">
                <a:off x="618361" y="1561472"/>
                <a:ext cx="4665672" cy="0"/>
              </a:xfrm>
              <a:prstGeom prst="line">
                <a:avLst/>
              </a:prstGeom>
              <a:ln>
                <a:solidFill>
                  <a:srgbClr val="C0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639AB456-1670-420F-8663-7D920D40B954}"/>
              </a:ext>
            </a:extLst>
          </p:cNvPr>
          <p:cNvGrpSpPr>
            <a:grpSpLocks noChangeAspect="1"/>
          </p:cNvGrpSpPr>
          <p:nvPr/>
        </p:nvGrpSpPr>
        <p:grpSpPr>
          <a:xfrm>
            <a:off x="8812628" y="1379993"/>
            <a:ext cx="420755" cy="507207"/>
            <a:chOff x="4141788" y="809625"/>
            <a:chExt cx="3600450" cy="4340225"/>
          </a:xfrm>
          <a:solidFill>
            <a:schemeClr val="bg1">
              <a:lumMod val="75000"/>
              <a:tint val="66000"/>
              <a:satMod val="160000"/>
            </a:schemeClr>
          </a:solidFill>
          <a:effectLst>
            <a:reflection blurRad="6350" stA="50000" endA="300" endPos="55000" dir="5400000" sy="-100000" algn="bl" rotWithShape="0"/>
          </a:effectLst>
        </p:grpSpPr>
        <p:sp>
          <p:nvSpPr>
            <p:cNvPr id="30" name="Freeform 7">
              <a:extLst>
                <a:ext uri="{FF2B5EF4-FFF2-40B4-BE49-F238E27FC236}">
                  <a16:creationId xmlns:a16="http://schemas.microsoft.com/office/drawing/2014/main" id="{307C15C6-5DBB-4789-BA82-85DF5C72C905}"/>
                </a:ext>
              </a:extLst>
            </p:cNvPr>
            <p:cNvSpPr>
              <a:spLocks/>
            </p:cNvSpPr>
            <p:nvPr/>
          </p:nvSpPr>
          <p:spPr bwMode="auto">
            <a:xfrm>
              <a:off x="4141788" y="1774825"/>
              <a:ext cx="3600450" cy="3375025"/>
            </a:xfrm>
            <a:custGeom>
              <a:avLst/>
              <a:gdLst>
                <a:gd name="T0" fmla="*/ 923 w 958"/>
                <a:gd name="T1" fmla="*/ 114 h 898"/>
                <a:gd name="T2" fmla="*/ 721 w 958"/>
                <a:gd name="T3" fmla="*/ 0 h 898"/>
                <a:gd name="T4" fmla="*/ 508 w 958"/>
                <a:gd name="T5" fmla="*/ 65 h 898"/>
                <a:gd name="T6" fmla="*/ 326 w 958"/>
                <a:gd name="T7" fmla="*/ 3 h 898"/>
                <a:gd name="T8" fmla="*/ 0 w 958"/>
                <a:gd name="T9" fmla="*/ 341 h 898"/>
                <a:gd name="T10" fmla="*/ 107 w 958"/>
                <a:gd name="T11" fmla="*/ 734 h 898"/>
                <a:gd name="T12" fmla="*/ 301 w 958"/>
                <a:gd name="T13" fmla="*/ 898 h 898"/>
                <a:gd name="T14" fmla="*/ 494 w 958"/>
                <a:gd name="T15" fmla="*/ 849 h 898"/>
                <a:gd name="T16" fmla="*/ 681 w 958"/>
                <a:gd name="T17" fmla="*/ 894 h 898"/>
                <a:gd name="T18" fmla="*/ 958 w 958"/>
                <a:gd name="T19" fmla="*/ 583 h 898"/>
                <a:gd name="T20" fmla="*/ 956 w 958"/>
                <a:gd name="T21" fmla="*/ 567 h 898"/>
                <a:gd name="T22" fmla="*/ 956 w 958"/>
                <a:gd name="T23" fmla="*/ 559 h 898"/>
                <a:gd name="T24" fmla="*/ 812 w 958"/>
                <a:gd name="T25" fmla="*/ 327 h 898"/>
                <a:gd name="T26" fmla="*/ 920 w 958"/>
                <a:gd name="T27" fmla="*/ 116 h 898"/>
                <a:gd name="T28" fmla="*/ 923 w 958"/>
                <a:gd name="T29" fmla="*/ 114 h 8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58" h="898">
                  <a:moveTo>
                    <a:pt x="923" y="114"/>
                  </a:moveTo>
                  <a:cubicBezTo>
                    <a:pt x="877" y="57"/>
                    <a:pt x="816" y="0"/>
                    <a:pt x="721" y="0"/>
                  </a:cubicBezTo>
                  <a:cubicBezTo>
                    <a:pt x="655" y="0"/>
                    <a:pt x="599" y="65"/>
                    <a:pt x="508" y="65"/>
                  </a:cubicBezTo>
                  <a:cubicBezTo>
                    <a:pt x="435" y="65"/>
                    <a:pt x="405" y="3"/>
                    <a:pt x="326" y="3"/>
                  </a:cubicBezTo>
                  <a:cubicBezTo>
                    <a:pt x="162" y="3"/>
                    <a:pt x="0" y="150"/>
                    <a:pt x="0" y="341"/>
                  </a:cubicBezTo>
                  <a:cubicBezTo>
                    <a:pt x="0" y="442"/>
                    <a:pt x="33" y="598"/>
                    <a:pt x="107" y="734"/>
                  </a:cubicBezTo>
                  <a:cubicBezTo>
                    <a:pt x="161" y="834"/>
                    <a:pt x="227" y="898"/>
                    <a:pt x="301" y="898"/>
                  </a:cubicBezTo>
                  <a:cubicBezTo>
                    <a:pt x="355" y="898"/>
                    <a:pt x="418" y="849"/>
                    <a:pt x="494" y="849"/>
                  </a:cubicBezTo>
                  <a:cubicBezTo>
                    <a:pt x="560" y="849"/>
                    <a:pt x="621" y="894"/>
                    <a:pt x="681" y="894"/>
                  </a:cubicBezTo>
                  <a:cubicBezTo>
                    <a:pt x="825" y="894"/>
                    <a:pt x="958" y="707"/>
                    <a:pt x="958" y="583"/>
                  </a:cubicBezTo>
                  <a:cubicBezTo>
                    <a:pt x="958" y="576"/>
                    <a:pt x="956" y="572"/>
                    <a:pt x="956" y="567"/>
                  </a:cubicBezTo>
                  <a:cubicBezTo>
                    <a:pt x="956" y="559"/>
                    <a:pt x="956" y="559"/>
                    <a:pt x="956" y="559"/>
                  </a:cubicBezTo>
                  <a:cubicBezTo>
                    <a:pt x="863" y="509"/>
                    <a:pt x="812" y="434"/>
                    <a:pt x="812" y="327"/>
                  </a:cubicBezTo>
                  <a:cubicBezTo>
                    <a:pt x="812" y="240"/>
                    <a:pt x="850" y="164"/>
                    <a:pt x="920" y="116"/>
                  </a:cubicBezTo>
                  <a:cubicBezTo>
                    <a:pt x="923" y="114"/>
                    <a:pt x="923" y="114"/>
                    <a:pt x="923" y="1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" name="Freeform 8">
              <a:extLst>
                <a:ext uri="{FF2B5EF4-FFF2-40B4-BE49-F238E27FC236}">
                  <a16:creationId xmlns:a16="http://schemas.microsoft.com/office/drawing/2014/main" id="{32B130FC-EA01-4EF8-ABE5-EC3B3D4FBD8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21388" y="809625"/>
              <a:ext cx="792163" cy="1135063"/>
            </a:xfrm>
            <a:custGeom>
              <a:avLst/>
              <a:gdLst>
                <a:gd name="T0" fmla="*/ 5 w 211"/>
                <a:gd name="T1" fmla="*/ 302 h 302"/>
                <a:gd name="T2" fmla="*/ 211 w 211"/>
                <a:gd name="T3" fmla="*/ 47 h 302"/>
                <a:gd name="T4" fmla="*/ 208 w 211"/>
                <a:gd name="T5" fmla="*/ 6 h 302"/>
                <a:gd name="T6" fmla="*/ 207 w 211"/>
                <a:gd name="T7" fmla="*/ 0 h 302"/>
                <a:gd name="T8" fmla="*/ 0 w 211"/>
                <a:gd name="T9" fmla="*/ 249 h 302"/>
                <a:gd name="T10" fmla="*/ 5 w 211"/>
                <a:gd name="T11" fmla="*/ 295 h 302"/>
                <a:gd name="T12" fmla="*/ 5 w 211"/>
                <a:gd name="T13" fmla="*/ 302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1" h="302">
                  <a:moveTo>
                    <a:pt x="5" y="302"/>
                  </a:moveTo>
                  <a:cubicBezTo>
                    <a:pt x="112" y="268"/>
                    <a:pt x="211" y="188"/>
                    <a:pt x="211" y="47"/>
                  </a:cubicBezTo>
                  <a:cubicBezTo>
                    <a:pt x="211" y="36"/>
                    <a:pt x="210" y="22"/>
                    <a:pt x="208" y="6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98" y="30"/>
                    <a:pt x="0" y="115"/>
                    <a:pt x="0" y="249"/>
                  </a:cubicBezTo>
                  <a:cubicBezTo>
                    <a:pt x="0" y="262"/>
                    <a:pt x="1" y="278"/>
                    <a:pt x="5" y="295"/>
                  </a:cubicBezTo>
                  <a:cubicBezTo>
                    <a:pt x="5" y="302"/>
                    <a:pt x="5" y="302"/>
                    <a:pt x="5" y="30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6" name="椭圆 70">
            <a:extLst>
              <a:ext uri="{FF2B5EF4-FFF2-40B4-BE49-F238E27FC236}">
                <a16:creationId xmlns:a16="http://schemas.microsoft.com/office/drawing/2014/main" id="{F300EBA8-810C-4499-A139-F81EC8D75A59}"/>
              </a:ext>
            </a:extLst>
          </p:cNvPr>
          <p:cNvSpPr>
            <a:spLocks noChangeAspect="1"/>
          </p:cNvSpPr>
          <p:nvPr/>
        </p:nvSpPr>
        <p:spPr>
          <a:xfrm>
            <a:off x="9753147" y="1394350"/>
            <a:ext cx="420755" cy="507158"/>
          </a:xfrm>
          <a:custGeom>
            <a:avLst/>
            <a:gdLst/>
            <a:ahLst/>
            <a:cxnLst/>
            <a:rect l="l" t="t" r="r" b="b"/>
            <a:pathLst>
              <a:path w="1674290" h="2018114">
                <a:moveTo>
                  <a:pt x="307141" y="691642"/>
                </a:moveTo>
                <a:lnTo>
                  <a:pt x="1378912" y="691642"/>
                </a:lnTo>
                <a:lnTo>
                  <a:pt x="1369387" y="1458335"/>
                </a:lnTo>
                <a:cubicBezTo>
                  <a:pt x="1369387" y="1541769"/>
                  <a:pt x="1301750" y="1609406"/>
                  <a:pt x="1218316" y="1609406"/>
                </a:cubicBezTo>
                <a:lnTo>
                  <a:pt x="1158892" y="1609406"/>
                </a:lnTo>
                <a:lnTo>
                  <a:pt x="1158892" y="1898352"/>
                </a:lnTo>
                <a:cubicBezTo>
                  <a:pt x="1158892" y="1964495"/>
                  <a:pt x="1105273" y="2018114"/>
                  <a:pt x="1039130" y="2018114"/>
                </a:cubicBezTo>
                <a:cubicBezTo>
                  <a:pt x="972987" y="2018114"/>
                  <a:pt x="919368" y="1964495"/>
                  <a:pt x="919368" y="1898352"/>
                </a:cubicBezTo>
                <a:lnTo>
                  <a:pt x="919368" y="1609406"/>
                </a:lnTo>
                <a:lnTo>
                  <a:pt x="765901" y="1609406"/>
                </a:lnTo>
                <a:lnTo>
                  <a:pt x="765901" y="1898351"/>
                </a:lnTo>
                <a:cubicBezTo>
                  <a:pt x="765901" y="1964494"/>
                  <a:pt x="712282" y="2018113"/>
                  <a:pt x="646139" y="2018113"/>
                </a:cubicBezTo>
                <a:cubicBezTo>
                  <a:pt x="579996" y="2018113"/>
                  <a:pt x="526377" y="1964494"/>
                  <a:pt x="526377" y="1898351"/>
                </a:cubicBezTo>
                <a:lnTo>
                  <a:pt x="526377" y="1609406"/>
                </a:lnTo>
                <a:lnTo>
                  <a:pt x="458213" y="1609406"/>
                </a:lnTo>
                <a:cubicBezTo>
                  <a:pt x="374779" y="1609406"/>
                  <a:pt x="307141" y="1541769"/>
                  <a:pt x="307141" y="1458335"/>
                </a:cubicBezTo>
                <a:lnTo>
                  <a:pt x="307141" y="1156202"/>
                </a:lnTo>
                <a:lnTo>
                  <a:pt x="307141" y="854070"/>
                </a:lnTo>
                <a:close/>
                <a:moveTo>
                  <a:pt x="1554528" y="683951"/>
                </a:moveTo>
                <a:cubicBezTo>
                  <a:pt x="1620671" y="683951"/>
                  <a:pt x="1674290" y="737570"/>
                  <a:pt x="1674290" y="803713"/>
                </a:cubicBezTo>
                <a:lnTo>
                  <a:pt x="1674290" y="1299148"/>
                </a:lnTo>
                <a:cubicBezTo>
                  <a:pt x="1674290" y="1365291"/>
                  <a:pt x="1620671" y="1418910"/>
                  <a:pt x="1554528" y="1418910"/>
                </a:cubicBezTo>
                <a:cubicBezTo>
                  <a:pt x="1488385" y="1418910"/>
                  <a:pt x="1434766" y="1365291"/>
                  <a:pt x="1434766" y="1299148"/>
                </a:cubicBezTo>
                <a:lnTo>
                  <a:pt x="1434766" y="803713"/>
                </a:lnTo>
                <a:cubicBezTo>
                  <a:pt x="1434766" y="737570"/>
                  <a:pt x="1488385" y="683951"/>
                  <a:pt x="1554528" y="683951"/>
                </a:cubicBezTo>
                <a:close/>
                <a:moveTo>
                  <a:pt x="119762" y="683950"/>
                </a:moveTo>
                <a:cubicBezTo>
                  <a:pt x="185905" y="683950"/>
                  <a:pt x="239524" y="737569"/>
                  <a:pt x="239524" y="803712"/>
                </a:cubicBezTo>
                <a:lnTo>
                  <a:pt x="239524" y="1299147"/>
                </a:lnTo>
                <a:cubicBezTo>
                  <a:pt x="239524" y="1365290"/>
                  <a:pt x="185905" y="1418909"/>
                  <a:pt x="119762" y="1418909"/>
                </a:cubicBezTo>
                <a:cubicBezTo>
                  <a:pt x="53619" y="1418909"/>
                  <a:pt x="0" y="1365290"/>
                  <a:pt x="0" y="1299147"/>
                </a:cubicBezTo>
                <a:lnTo>
                  <a:pt x="0" y="803712"/>
                </a:lnTo>
                <a:cubicBezTo>
                  <a:pt x="0" y="737569"/>
                  <a:pt x="53619" y="683950"/>
                  <a:pt x="119762" y="683950"/>
                </a:cubicBezTo>
                <a:close/>
                <a:moveTo>
                  <a:pt x="1058285" y="381191"/>
                </a:moveTo>
                <a:cubicBezTo>
                  <a:pt x="1028091" y="381191"/>
                  <a:pt x="1003614" y="405668"/>
                  <a:pt x="1003614" y="435862"/>
                </a:cubicBezTo>
                <a:cubicBezTo>
                  <a:pt x="1003614" y="466056"/>
                  <a:pt x="1028091" y="490533"/>
                  <a:pt x="1058285" y="490533"/>
                </a:cubicBezTo>
                <a:cubicBezTo>
                  <a:pt x="1088479" y="490533"/>
                  <a:pt x="1112956" y="466056"/>
                  <a:pt x="1112956" y="435862"/>
                </a:cubicBezTo>
                <a:cubicBezTo>
                  <a:pt x="1112956" y="405668"/>
                  <a:pt x="1088479" y="381191"/>
                  <a:pt x="1058285" y="381191"/>
                </a:cubicBezTo>
                <a:close/>
                <a:moveTo>
                  <a:pt x="620445" y="381191"/>
                </a:moveTo>
                <a:cubicBezTo>
                  <a:pt x="590251" y="381191"/>
                  <a:pt x="565774" y="405668"/>
                  <a:pt x="565774" y="435862"/>
                </a:cubicBezTo>
                <a:cubicBezTo>
                  <a:pt x="565774" y="466056"/>
                  <a:pt x="590251" y="490533"/>
                  <a:pt x="620445" y="490533"/>
                </a:cubicBezTo>
                <a:cubicBezTo>
                  <a:pt x="650639" y="490533"/>
                  <a:pt x="675116" y="466056"/>
                  <a:pt x="675116" y="435862"/>
                </a:cubicBezTo>
                <a:cubicBezTo>
                  <a:pt x="675116" y="405668"/>
                  <a:pt x="650639" y="381191"/>
                  <a:pt x="620445" y="381191"/>
                </a:cubicBezTo>
                <a:close/>
                <a:moveTo>
                  <a:pt x="508384" y="1373"/>
                </a:moveTo>
                <a:cubicBezTo>
                  <a:pt x="515956" y="3701"/>
                  <a:pt x="522639" y="8917"/>
                  <a:pt x="526639" y="16470"/>
                </a:cubicBezTo>
                <a:lnTo>
                  <a:pt x="615978" y="185144"/>
                </a:lnTo>
                <a:cubicBezTo>
                  <a:pt x="687009" y="148129"/>
                  <a:pt x="767930" y="128483"/>
                  <a:pt x="853439" y="128483"/>
                </a:cubicBezTo>
                <a:cubicBezTo>
                  <a:pt x="932860" y="128483"/>
                  <a:pt x="1008322" y="145431"/>
                  <a:pt x="1075718" y="177325"/>
                </a:cubicBezTo>
                <a:lnTo>
                  <a:pt x="1150798" y="40824"/>
                </a:lnTo>
                <a:cubicBezTo>
                  <a:pt x="1154917" y="33335"/>
                  <a:pt x="1161682" y="28224"/>
                  <a:pt x="1169289" y="26016"/>
                </a:cubicBezTo>
                <a:cubicBezTo>
                  <a:pt x="1176896" y="23808"/>
                  <a:pt x="1185346" y="24501"/>
                  <a:pt x="1192835" y="28621"/>
                </a:cubicBezTo>
                <a:cubicBezTo>
                  <a:pt x="1207813" y="36859"/>
                  <a:pt x="1213277" y="55680"/>
                  <a:pt x="1205038" y="70658"/>
                </a:cubicBezTo>
                <a:lnTo>
                  <a:pt x="1130773" y="205677"/>
                </a:lnTo>
                <a:cubicBezTo>
                  <a:pt x="1280708" y="293097"/>
                  <a:pt x="1383706" y="450928"/>
                  <a:pt x="1395615" y="633899"/>
                </a:cubicBezTo>
                <a:lnTo>
                  <a:pt x="311263" y="633899"/>
                </a:lnTo>
                <a:cubicBezTo>
                  <a:pt x="322782" y="456918"/>
                  <a:pt x="419524" y="303459"/>
                  <a:pt x="560939" y="213488"/>
                </a:cubicBezTo>
                <a:lnTo>
                  <a:pt x="471935" y="45445"/>
                </a:lnTo>
                <a:cubicBezTo>
                  <a:pt x="463934" y="30339"/>
                  <a:pt x="469694" y="11606"/>
                  <a:pt x="484800" y="3605"/>
                </a:cubicBezTo>
                <a:cubicBezTo>
                  <a:pt x="492353" y="-395"/>
                  <a:pt x="500812" y="-955"/>
                  <a:pt x="508384" y="1373"/>
                </a:cubicBezTo>
                <a:close/>
              </a:path>
            </a:pathLst>
          </a:custGeom>
          <a:solidFill>
            <a:schemeClr val="accent3"/>
          </a:solidFill>
          <a:ln w="12700">
            <a:noFill/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solidFill>
                <a:srgbClr val="F4E0B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0D67E563-E0BA-418A-B41B-C88CCCA321F1}"/>
              </a:ext>
            </a:extLst>
          </p:cNvPr>
          <p:cNvGrpSpPr/>
          <p:nvPr/>
        </p:nvGrpSpPr>
        <p:grpSpPr>
          <a:xfrm>
            <a:off x="2806447" y="4231093"/>
            <a:ext cx="2351771" cy="1445003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38" name="同心圆 35">
              <a:extLst>
                <a:ext uri="{FF2B5EF4-FFF2-40B4-BE49-F238E27FC236}">
                  <a16:creationId xmlns:a16="http://schemas.microsoft.com/office/drawing/2014/main" id="{6DDB6BFF-FCA2-460E-9774-E6F4CC0E7141}"/>
                </a:ext>
              </a:extLst>
            </p:cNvPr>
            <p:cNvSpPr/>
            <p:nvPr/>
          </p:nvSpPr>
          <p:spPr>
            <a:xfrm>
              <a:off x="304800" y="673100"/>
              <a:ext cx="4000500" cy="4000500"/>
            </a:xfrm>
            <a:prstGeom prst="roundRect">
              <a:avLst/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9" name="椭圆 28">
              <a:extLst>
                <a:ext uri="{FF2B5EF4-FFF2-40B4-BE49-F238E27FC236}">
                  <a16:creationId xmlns:a16="http://schemas.microsoft.com/office/drawing/2014/main" id="{7B876CEE-606F-4342-BBFD-A2147FD89BF6}"/>
                </a:ext>
              </a:extLst>
            </p:cNvPr>
            <p:cNvSpPr/>
            <p:nvPr/>
          </p:nvSpPr>
          <p:spPr>
            <a:xfrm>
              <a:off x="392112" y="760412"/>
              <a:ext cx="3825874" cy="3825874"/>
            </a:xfrm>
            <a:prstGeom prst="roundRect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b="1" dirty="0">
                  <a:solidFill>
                    <a:schemeClr val="tx1"/>
                  </a:solidFill>
                </a:rPr>
                <a:t>井喷式发展</a:t>
              </a:r>
              <a:endParaRPr lang="en-US" altLang="zh-CN" b="1" dirty="0">
                <a:solidFill>
                  <a:schemeClr val="tx1"/>
                </a:solidFill>
              </a:endParaRPr>
            </a:p>
            <a:p>
              <a:pPr algn="ctr"/>
              <a:endParaRPr lang="en-US" altLang="zh-CN" b="1" dirty="0">
                <a:solidFill>
                  <a:schemeClr val="tx1"/>
                </a:solidFill>
              </a:endParaRPr>
            </a:p>
            <a:p>
              <a:pPr algn="ctr"/>
              <a:r>
                <a:rPr lang="zh-CN" altLang="en-US" b="1" dirty="0">
                  <a:solidFill>
                    <a:schemeClr val="tx1"/>
                  </a:solidFill>
                </a:rPr>
                <a:t>竞争激烈</a:t>
              </a:r>
              <a:endParaRPr lang="en-US" altLang="zh-CN" b="1" dirty="0">
                <a:solidFill>
                  <a:schemeClr val="tx1"/>
                </a:solidFill>
              </a:endParaRPr>
            </a:p>
          </p:txBody>
        </p:sp>
      </p:grpSp>
    </p:spTree>
    <p:custDataLst>
      <p:tags r:id="rId1"/>
    </p:custDataLst>
  </p:cSld>
  <p:clrMapOvr>
    <a:masterClrMapping/>
  </p:clrMapOvr>
  <p:transition spd="slow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00"/>
                            </p:stCondLst>
                            <p:childTnLst>
                              <p:par>
                                <p:cTn id="1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3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/>
      <p:bldP spid="27" grpId="0"/>
      <p:bldP spid="8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直接连接符 23"/>
          <p:cNvCxnSpPr/>
          <p:nvPr/>
        </p:nvCxnSpPr>
        <p:spPr>
          <a:xfrm>
            <a:off x="687010" y="832152"/>
            <a:ext cx="10817981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椭圆 24"/>
          <p:cNvSpPr/>
          <p:nvPr/>
        </p:nvSpPr>
        <p:spPr>
          <a:xfrm>
            <a:off x="862508" y="322924"/>
            <a:ext cx="366369" cy="366369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26" name="TextBox 25"/>
          <p:cNvSpPr txBox="1"/>
          <p:nvPr/>
        </p:nvSpPr>
        <p:spPr>
          <a:xfrm>
            <a:off x="1211943" y="275107"/>
            <a:ext cx="18261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spc="400" dirty="0">
                <a:latin typeface="黑体" panose="02010609060101010101" pitchFamily="49" charset="-122"/>
                <a:ea typeface="黑体" panose="02010609060101010101" pitchFamily="49" charset="-122"/>
              </a:rPr>
              <a:t>研究问题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224107" y="357181"/>
            <a:ext cx="32800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rgbClr val="C00000"/>
                </a:solidFill>
                <a:latin typeface="Arial" panose="020B0604020202020204" pitchFamily="34" charset="0"/>
                <a:ea typeface="Kozuka Gothic Pro R" panose="020B0400000000000000" pitchFamily="34" charset="-128"/>
                <a:cs typeface="Arial" panose="020B0604020202020204" pitchFamily="34" charset="0"/>
              </a:rPr>
              <a:t>RESEARCH  OBJECT</a:t>
            </a:r>
          </a:p>
        </p:txBody>
      </p:sp>
      <p:cxnSp>
        <p:nvCxnSpPr>
          <p:cNvPr id="28" name="直接连接符 27"/>
          <p:cNvCxnSpPr/>
          <p:nvPr/>
        </p:nvCxnSpPr>
        <p:spPr>
          <a:xfrm>
            <a:off x="3076171" y="384399"/>
            <a:ext cx="0" cy="27812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/>
          <p:cNvSpPr txBox="1"/>
          <p:nvPr/>
        </p:nvSpPr>
        <p:spPr>
          <a:xfrm>
            <a:off x="14146653" y="8510119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延时符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8BD2A230-0A5D-4DA7-8B36-DB223CDE6C32}"/>
              </a:ext>
            </a:extLst>
          </p:cNvPr>
          <p:cNvSpPr txBox="1"/>
          <p:nvPr/>
        </p:nvSpPr>
        <p:spPr>
          <a:xfrm>
            <a:off x="862507" y="1001784"/>
            <a:ext cx="10150267" cy="1285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609585">
              <a:lnSpc>
                <a:spcPct val="150000"/>
              </a:lnSpc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Google Play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是目前全球最大的应用程序发布平台之一，所以我们选择其平台下应用程序作为研究对象。评分是用户对产品的体验反馈，在一定程度上能够反映应用在市场上的竞争力。因此，我们尝试探究对评分有显著性影响的特征，并以评分中位数为界进行</a:t>
            </a:r>
            <a:r>
              <a:rPr lang="zh-CN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二分类预测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任务。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EFC7BA7-B711-4597-A0A2-0B55DB6C37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506" y="2531361"/>
            <a:ext cx="9900431" cy="384219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24954949"/>
      </p:ext>
    </p:extLst>
  </p:cSld>
  <p:clrMapOvr>
    <a:masterClrMapping/>
  </p:clrMapOvr>
  <p:transition spd="slow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00"/>
                            </p:stCondLst>
                            <p:childTnLst>
                              <p:par>
                                <p:cTn id="1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3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/>
      <p:bldP spid="27" grpId="0"/>
      <p:bldP spid="8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直接连接符 23"/>
          <p:cNvCxnSpPr/>
          <p:nvPr/>
        </p:nvCxnSpPr>
        <p:spPr>
          <a:xfrm>
            <a:off x="687010" y="832152"/>
            <a:ext cx="10817981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椭圆 24"/>
          <p:cNvSpPr/>
          <p:nvPr/>
        </p:nvSpPr>
        <p:spPr>
          <a:xfrm>
            <a:off x="862508" y="322924"/>
            <a:ext cx="366369" cy="366369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211943" y="275107"/>
            <a:ext cx="18261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4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数据介绍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224107" y="357181"/>
            <a:ext cx="33873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altLang="zh-CN" sz="2400" dirty="0">
                <a:solidFill>
                  <a:srgbClr val="C00000"/>
                </a:solidFill>
                <a:latin typeface="Arial" panose="020B0604020202020204" pitchFamily="34" charset="0"/>
                <a:ea typeface="Kozuka Gothic Pro R" panose="020B0400000000000000" pitchFamily="34" charset="-128"/>
                <a:cs typeface="Arial" panose="020B0604020202020204" pitchFamily="34" charset="0"/>
              </a:rPr>
              <a:t>DATA INTRODUCTION</a:t>
            </a:r>
          </a:p>
        </p:txBody>
      </p:sp>
      <p:cxnSp>
        <p:nvCxnSpPr>
          <p:cNvPr id="28" name="直接连接符 27"/>
          <p:cNvCxnSpPr/>
          <p:nvPr/>
        </p:nvCxnSpPr>
        <p:spPr>
          <a:xfrm>
            <a:off x="3076171" y="384399"/>
            <a:ext cx="0" cy="27812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/>
          <p:cNvSpPr txBox="1"/>
          <p:nvPr/>
        </p:nvSpPr>
        <p:spPr>
          <a:xfrm>
            <a:off x="14146653" y="8510119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延时符</a:t>
            </a: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C00516F7-EB1C-46DC-BC9B-1E5DFD6BE8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3636407"/>
              </p:ext>
            </p:extLst>
          </p:nvPr>
        </p:nvGraphicFramePr>
        <p:xfrm>
          <a:off x="5496022" y="1292430"/>
          <a:ext cx="6071646" cy="5199809"/>
        </p:xfrm>
        <a:graphic>
          <a:graphicData uri="http://schemas.openxmlformats.org/drawingml/2006/table">
            <a:tbl>
              <a:tblPr firstRow="1" firstCol="1" bandRow="1"/>
              <a:tblGrid>
                <a:gridCol w="1273628">
                  <a:extLst>
                    <a:ext uri="{9D8B030D-6E8A-4147-A177-3AD203B41FA5}">
                      <a16:colId xmlns:a16="http://schemas.microsoft.com/office/drawing/2014/main" val="2163020961"/>
                    </a:ext>
                  </a:extLst>
                </a:gridCol>
                <a:gridCol w="1761828">
                  <a:extLst>
                    <a:ext uri="{9D8B030D-6E8A-4147-A177-3AD203B41FA5}">
                      <a16:colId xmlns:a16="http://schemas.microsoft.com/office/drawing/2014/main" val="2095855672"/>
                    </a:ext>
                  </a:extLst>
                </a:gridCol>
                <a:gridCol w="3036190">
                  <a:extLst>
                    <a:ext uri="{9D8B030D-6E8A-4147-A177-3AD203B41FA5}">
                      <a16:colId xmlns:a16="http://schemas.microsoft.com/office/drawing/2014/main" val="400394589"/>
                    </a:ext>
                  </a:extLst>
                </a:gridCol>
              </a:tblGrid>
              <a:tr h="24730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b="1" kern="100" dirty="0"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名称</a:t>
                      </a:r>
                    </a:p>
                  </a:txBody>
                  <a:tcPr marL="66886" marR="6688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b="1" kern="100" dirty="0"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描述</a:t>
                      </a:r>
                    </a:p>
                  </a:txBody>
                  <a:tcPr marL="66886" marR="6688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b="1" kern="100" dirty="0"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例</a:t>
                      </a:r>
                    </a:p>
                  </a:txBody>
                  <a:tcPr marL="66886" marR="6688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4306462"/>
                  </a:ext>
                </a:extLst>
              </a:tr>
              <a:tr h="198670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title</a:t>
                      </a:r>
                      <a:endParaRPr lang="zh-CN" sz="1400" kern="100" dirty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6886" marR="6688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应用程序名称</a:t>
                      </a:r>
                    </a:p>
                  </a:txBody>
                  <a:tcPr marL="66886" marR="6688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TikTok - Make Your Day</a:t>
                      </a:r>
                      <a:endParaRPr lang="zh-CN" sz="1400" kern="10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6886" marR="6688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8737452"/>
                  </a:ext>
                </a:extLst>
              </a:tr>
              <a:tr h="794680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icon</a:t>
                      </a:r>
                      <a:endParaRPr lang="zh-CN" sz="1400" kern="10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6886" marR="6688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图标网址</a:t>
                      </a:r>
                    </a:p>
                  </a:txBody>
                  <a:tcPr marL="66886" marR="6688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https://lh3.googleusercontent.com/z5nin1RdQ4UZhv6fa1FNG7VE33imGqPgC4kKZIUjgf_up7E-Pj3AaojlMPwNNXaeGA</a:t>
                      </a:r>
                      <a:endParaRPr lang="zh-CN" sz="1400" kern="100" dirty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6886" marR="6688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6310221"/>
                  </a:ext>
                </a:extLst>
              </a:tr>
              <a:tr h="198670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category</a:t>
                      </a:r>
                      <a:endParaRPr lang="zh-CN" sz="1400" kern="10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6886" marR="6688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类别</a:t>
                      </a:r>
                    </a:p>
                  </a:txBody>
                  <a:tcPr marL="66886" marR="6688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['SOCIAL']</a:t>
                      </a:r>
                      <a:endParaRPr lang="zh-CN" sz="1400" kern="10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6886" marR="6688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5940069"/>
                  </a:ext>
                </a:extLst>
              </a:tr>
              <a:tr h="198670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score</a:t>
                      </a:r>
                      <a:endParaRPr lang="zh-CN" sz="1400" kern="100" dirty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6886" marR="6688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评分</a:t>
                      </a:r>
                    </a:p>
                  </a:txBody>
                  <a:tcPr marL="66886" marR="6688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4.4</a:t>
                      </a:r>
                      <a:endParaRPr lang="zh-CN" sz="1400" kern="10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6886" marR="6688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9743044"/>
                  </a:ext>
                </a:extLst>
              </a:tr>
              <a:tr h="397340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histogram</a:t>
                      </a:r>
                      <a:endParaRPr lang="zh-CN" sz="1400" kern="10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6886" marR="6688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评分分布</a:t>
                      </a:r>
                    </a:p>
                  </a:txBody>
                  <a:tcPr marL="66886" marR="6688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{5: 9891605, 4: 989160, 3: 494580, 2: 197832, 1: 1285908}</a:t>
                      </a:r>
                      <a:endParaRPr lang="zh-CN" sz="1400" kern="10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6886" marR="6688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55252119"/>
                  </a:ext>
                </a:extLst>
              </a:tr>
              <a:tr h="596010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description</a:t>
                      </a:r>
                      <a:endParaRPr lang="zh-CN" sz="1400" kern="10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6886" marR="6688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描述</a:t>
                      </a:r>
                    </a:p>
                  </a:txBody>
                  <a:tcPr marL="66886" marR="6688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TikTok is THE destination for mobile videos. On TikTok, short-form videos are exciting, …</a:t>
                      </a:r>
                      <a:endParaRPr lang="zh-CN" sz="1400" kern="10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6886" marR="6688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12809581"/>
                  </a:ext>
                </a:extLst>
              </a:tr>
              <a:tr h="198670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installs</a:t>
                      </a:r>
                      <a:endParaRPr lang="zh-CN" sz="1400" kern="10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6886" marR="6688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下载量</a:t>
                      </a:r>
                    </a:p>
                  </a:txBody>
                  <a:tcPr marL="66886" marR="6688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500,000,000+</a:t>
                      </a:r>
                      <a:endParaRPr lang="zh-CN" sz="1400" kern="10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6886" marR="6688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61976954"/>
                  </a:ext>
                </a:extLst>
              </a:tr>
              <a:tr h="198670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reviews</a:t>
                      </a:r>
                      <a:endParaRPr lang="zh-CN" sz="1400" kern="10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6886" marR="6688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评论数</a:t>
                      </a:r>
                    </a:p>
                  </a:txBody>
                  <a:tcPr marL="66886" marR="6688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12859087</a:t>
                      </a:r>
                      <a:endParaRPr lang="zh-CN" sz="1400" kern="100" dirty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6886" marR="6688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2591856"/>
                  </a:ext>
                </a:extLst>
              </a:tr>
              <a:tr h="198670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size</a:t>
                      </a:r>
                      <a:endParaRPr lang="zh-CN" sz="1400" kern="10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6886" marR="6688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大小</a:t>
                      </a:r>
                    </a:p>
                  </a:txBody>
                  <a:tcPr marL="66886" marR="6688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79M</a:t>
                      </a:r>
                      <a:endParaRPr lang="zh-CN" sz="1400" kern="100" dirty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6886" marR="6688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70431732"/>
                  </a:ext>
                </a:extLst>
              </a:tr>
              <a:tr h="198670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content_rating</a:t>
                      </a:r>
                      <a:endParaRPr lang="zh-CN" sz="1400" kern="10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6886" marR="6688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内容级别</a:t>
                      </a:r>
                    </a:p>
                  </a:txBody>
                  <a:tcPr marL="66886" marR="6688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['Teen']</a:t>
                      </a:r>
                      <a:endParaRPr lang="zh-CN" sz="1400" kern="10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6886" marR="6688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2431840"/>
                  </a:ext>
                </a:extLst>
              </a:tr>
              <a:tr h="198670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free</a:t>
                      </a:r>
                      <a:endParaRPr lang="zh-CN" sz="1400" kern="10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6886" marR="6688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是否免费</a:t>
                      </a:r>
                    </a:p>
                  </a:txBody>
                  <a:tcPr marL="66886" marR="6688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TRUE</a:t>
                      </a:r>
                      <a:endParaRPr lang="zh-CN" sz="1400" kern="100" dirty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6886" marR="6688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31145668"/>
                  </a:ext>
                </a:extLst>
              </a:tr>
              <a:tr h="198670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price</a:t>
                      </a:r>
                      <a:endParaRPr lang="zh-CN" sz="1400" kern="10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6886" marR="6688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价格</a:t>
                      </a:r>
                    </a:p>
                  </a:txBody>
                  <a:tcPr marL="66886" marR="6688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0</a:t>
                      </a:r>
                      <a:endParaRPr lang="zh-CN" sz="1400" kern="100" dirty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6886" marR="6688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3761643"/>
                  </a:ext>
                </a:extLst>
              </a:tr>
              <a:tr h="231315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iap</a:t>
                      </a:r>
                      <a:endParaRPr lang="zh-CN" sz="1400" kern="10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6886" marR="6688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是否存在应用内商品</a:t>
                      </a:r>
                    </a:p>
                  </a:txBody>
                  <a:tcPr marL="66886" marR="6688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TRUE</a:t>
                      </a:r>
                      <a:endParaRPr lang="zh-CN" sz="1400" kern="100" dirty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6886" marR="6688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2369198"/>
                  </a:ext>
                </a:extLst>
              </a:tr>
              <a:tr h="240631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iap_range</a:t>
                      </a:r>
                      <a:endParaRPr lang="zh-CN" sz="1400" kern="10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6886" marR="6688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应用内商品价格区间</a:t>
                      </a:r>
                    </a:p>
                  </a:txBody>
                  <a:tcPr marL="66886" marR="6688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('$0.99', '$99.99')</a:t>
                      </a:r>
                      <a:endParaRPr lang="zh-CN" sz="1400" kern="100" dirty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6886" marR="6688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42919749"/>
                  </a:ext>
                </a:extLst>
              </a:tr>
              <a:tr h="198670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updated</a:t>
                      </a:r>
                      <a:endParaRPr lang="zh-CN" sz="1400" kern="10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6886" marR="6688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最新更新日期</a:t>
                      </a:r>
                    </a:p>
                  </a:txBody>
                  <a:tcPr marL="66886" marR="6688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7-Nov-19</a:t>
                      </a:r>
                      <a:endParaRPr lang="zh-CN" sz="1400" kern="100" dirty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6886" marR="6688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6229637"/>
                  </a:ext>
                </a:extLst>
              </a:tr>
              <a:tr h="397340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400" kern="100" dirty="0" err="1"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required_android_version</a:t>
                      </a:r>
                      <a:endParaRPr lang="zh-CN" sz="1400" kern="100" dirty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6886" marR="6688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安卓版本要求</a:t>
                      </a:r>
                    </a:p>
                  </a:txBody>
                  <a:tcPr marL="66886" marR="6688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4.1 and up</a:t>
                      </a:r>
                      <a:endParaRPr lang="zh-CN" sz="1400" kern="100" dirty="0"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6886" marR="6688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6906260"/>
                  </a:ext>
                </a:extLst>
              </a:tr>
            </a:tbl>
          </a:graphicData>
        </a:graphic>
      </p:graphicFrame>
      <p:pic>
        <p:nvPicPr>
          <p:cNvPr id="5" name="图片 4">
            <a:extLst>
              <a:ext uri="{FF2B5EF4-FFF2-40B4-BE49-F238E27FC236}">
                <a16:creationId xmlns:a16="http://schemas.microsoft.com/office/drawing/2014/main" id="{F1B04680-0E06-43C5-8E65-E4A5316AD7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6812" y="1760618"/>
            <a:ext cx="847827" cy="847827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8958F9D2-281E-4590-91DB-BA6CDA0BEE0F}"/>
              </a:ext>
            </a:extLst>
          </p:cNvPr>
          <p:cNvSpPr txBox="1"/>
          <p:nvPr/>
        </p:nvSpPr>
        <p:spPr>
          <a:xfrm>
            <a:off x="720582" y="1335110"/>
            <a:ext cx="4267758" cy="5111889"/>
          </a:xfrm>
          <a:prstGeom prst="roundRect">
            <a:avLst>
              <a:gd name="adj" fmla="val 2782"/>
            </a:avLst>
          </a:prstGeom>
          <a:noFill/>
          <a:ln w="19050">
            <a:solidFill>
              <a:schemeClr val="tx1"/>
            </a:solidFill>
            <a:prstDash val="lgDash"/>
          </a:ln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通过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Python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的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requests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和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Beautiful Soup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库爬取了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Google Play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官网各类别主页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App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的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URL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链接。之后，通过修改和调用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play-scraper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库相关函数，根据已获得的链接爬取</a:t>
            </a:r>
            <a:r>
              <a:rPr lang="en-US" altLang="zh-CN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3661</a:t>
            </a:r>
            <a:r>
              <a:rPr lang="zh-CN" alt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个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App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的详细数据信息。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Aft>
                <a:spcPts val="600"/>
              </a:spcAft>
            </a:pP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Aft>
                <a:spcPts val="600"/>
              </a:spcAft>
            </a:pP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Aft>
                <a:spcPts val="600"/>
              </a:spcAft>
            </a:pP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Aft>
                <a:spcPts val="600"/>
              </a:spcAft>
            </a:pP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Aft>
                <a:spcPts val="600"/>
              </a:spcAft>
            </a:pP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Aft>
                <a:spcPts val="600"/>
              </a:spcAft>
            </a:pP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Aft>
                <a:spcPts val="600"/>
              </a:spcAft>
            </a:pP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基于具体研究问题，我们删除了开发者信息、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APP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版本号等与研究目的不相关且研究价值不高的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9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个属性，从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25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个属性初步筛选出</a:t>
            </a:r>
            <a:r>
              <a:rPr lang="en-US" altLang="zh-CN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16</a:t>
            </a:r>
            <a:r>
              <a:rPr lang="zh-CN" alt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个属性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作为重点研究对象。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grpSp>
        <p:nvGrpSpPr>
          <p:cNvPr id="64" name="组合 63">
            <a:extLst>
              <a:ext uri="{FF2B5EF4-FFF2-40B4-BE49-F238E27FC236}">
                <a16:creationId xmlns:a16="http://schemas.microsoft.com/office/drawing/2014/main" id="{11C98BD8-C32C-40D6-8917-86C30C0036F3}"/>
              </a:ext>
            </a:extLst>
          </p:cNvPr>
          <p:cNvGrpSpPr/>
          <p:nvPr/>
        </p:nvGrpSpPr>
        <p:grpSpPr>
          <a:xfrm>
            <a:off x="915539" y="3016356"/>
            <a:ext cx="3916343" cy="1496881"/>
            <a:chOff x="915539" y="2881601"/>
            <a:chExt cx="3916343" cy="1496881"/>
          </a:xfrm>
        </p:grpSpPr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1A37D4EC-B535-4D4D-A8C6-1564B36AB1C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5539" y="2928113"/>
              <a:ext cx="1306306" cy="1066372"/>
            </a:xfrm>
            <a:prstGeom prst="rect">
              <a:avLst/>
            </a:prstGeom>
          </p:spPr>
        </p:pic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53F674B9-DC95-4E4E-B0FB-62CCA693AAA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58380" y="2881601"/>
              <a:ext cx="1073502" cy="1073502"/>
            </a:xfrm>
            <a:prstGeom prst="rect">
              <a:avLst/>
            </a:prstGeom>
          </p:spPr>
        </p:pic>
        <p:sp>
          <p:nvSpPr>
            <p:cNvPr id="23" name="箭头: 右 22">
              <a:extLst>
                <a:ext uri="{FF2B5EF4-FFF2-40B4-BE49-F238E27FC236}">
                  <a16:creationId xmlns:a16="http://schemas.microsoft.com/office/drawing/2014/main" id="{6528B3E4-5287-4CEF-9712-275E28C8E157}"/>
                </a:ext>
              </a:extLst>
            </p:cNvPr>
            <p:cNvSpPr/>
            <p:nvPr/>
          </p:nvSpPr>
          <p:spPr>
            <a:xfrm>
              <a:off x="2387065" y="3664074"/>
              <a:ext cx="1306306" cy="226981"/>
            </a:xfrm>
            <a:prstGeom prst="rightArrow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F1F259BA-A718-47EF-9F5E-157DCD178233}"/>
                </a:ext>
              </a:extLst>
            </p:cNvPr>
            <p:cNvGrpSpPr/>
            <p:nvPr/>
          </p:nvGrpSpPr>
          <p:grpSpPr>
            <a:xfrm>
              <a:off x="2614257" y="2928113"/>
              <a:ext cx="883152" cy="735961"/>
              <a:chOff x="2614257" y="2928113"/>
              <a:chExt cx="883152" cy="735961"/>
            </a:xfrm>
            <a:solidFill>
              <a:srgbClr val="0070C0"/>
            </a:solidFill>
          </p:grpSpPr>
          <p:sp>
            <p:nvSpPr>
              <p:cNvPr id="29" name="Freeform 129">
                <a:extLst>
                  <a:ext uri="{FF2B5EF4-FFF2-40B4-BE49-F238E27FC236}">
                    <a16:creationId xmlns:a16="http://schemas.microsoft.com/office/drawing/2014/main" id="{97F81DA3-E965-46C3-954E-628A77AA04F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14257" y="3078966"/>
                <a:ext cx="585360" cy="585108"/>
              </a:xfrm>
              <a:custGeom>
                <a:avLst/>
                <a:gdLst>
                  <a:gd name="T0" fmla="*/ 217 w 258"/>
                  <a:gd name="T1" fmla="*/ 93 h 260"/>
                  <a:gd name="T2" fmla="*/ 231 w 258"/>
                  <a:gd name="T3" fmla="*/ 62 h 260"/>
                  <a:gd name="T4" fmla="*/ 214 w 258"/>
                  <a:gd name="T5" fmla="*/ 31 h 260"/>
                  <a:gd name="T6" fmla="*/ 196 w 258"/>
                  <a:gd name="T7" fmla="*/ 27 h 260"/>
                  <a:gd name="T8" fmla="*/ 165 w 258"/>
                  <a:gd name="T9" fmla="*/ 41 h 260"/>
                  <a:gd name="T10" fmla="*/ 153 w 258"/>
                  <a:gd name="T11" fmla="*/ 10 h 260"/>
                  <a:gd name="T12" fmla="*/ 120 w 258"/>
                  <a:gd name="T13" fmla="*/ 0 h 260"/>
                  <a:gd name="T14" fmla="*/ 105 w 258"/>
                  <a:gd name="T15" fmla="*/ 10 h 260"/>
                  <a:gd name="T16" fmla="*/ 93 w 258"/>
                  <a:gd name="T17" fmla="*/ 41 h 260"/>
                  <a:gd name="T18" fmla="*/ 61 w 258"/>
                  <a:gd name="T19" fmla="*/ 27 h 260"/>
                  <a:gd name="T20" fmla="*/ 31 w 258"/>
                  <a:gd name="T21" fmla="*/ 43 h 260"/>
                  <a:gd name="T22" fmla="*/ 27 w 258"/>
                  <a:gd name="T23" fmla="*/ 62 h 260"/>
                  <a:gd name="T24" fmla="*/ 41 w 258"/>
                  <a:gd name="T25" fmla="*/ 93 h 260"/>
                  <a:gd name="T26" fmla="*/ 10 w 258"/>
                  <a:gd name="T27" fmla="*/ 105 h 260"/>
                  <a:gd name="T28" fmla="*/ 0 w 258"/>
                  <a:gd name="T29" fmla="*/ 139 h 260"/>
                  <a:gd name="T30" fmla="*/ 10 w 258"/>
                  <a:gd name="T31" fmla="*/ 155 h 260"/>
                  <a:gd name="T32" fmla="*/ 41 w 258"/>
                  <a:gd name="T33" fmla="*/ 166 h 260"/>
                  <a:gd name="T34" fmla="*/ 27 w 258"/>
                  <a:gd name="T35" fmla="*/ 196 h 260"/>
                  <a:gd name="T36" fmla="*/ 42 w 258"/>
                  <a:gd name="T37" fmla="*/ 227 h 260"/>
                  <a:gd name="T38" fmla="*/ 61 w 258"/>
                  <a:gd name="T39" fmla="*/ 231 h 260"/>
                  <a:gd name="T40" fmla="*/ 92 w 258"/>
                  <a:gd name="T41" fmla="*/ 217 h 260"/>
                  <a:gd name="T42" fmla="*/ 105 w 258"/>
                  <a:gd name="T43" fmla="*/ 248 h 260"/>
                  <a:gd name="T44" fmla="*/ 137 w 258"/>
                  <a:gd name="T45" fmla="*/ 260 h 260"/>
                  <a:gd name="T46" fmla="*/ 153 w 258"/>
                  <a:gd name="T47" fmla="*/ 248 h 260"/>
                  <a:gd name="T48" fmla="*/ 166 w 258"/>
                  <a:gd name="T49" fmla="*/ 217 h 260"/>
                  <a:gd name="T50" fmla="*/ 196 w 258"/>
                  <a:gd name="T51" fmla="*/ 231 h 260"/>
                  <a:gd name="T52" fmla="*/ 227 w 258"/>
                  <a:gd name="T53" fmla="*/ 216 h 260"/>
                  <a:gd name="T54" fmla="*/ 231 w 258"/>
                  <a:gd name="T55" fmla="*/ 196 h 260"/>
                  <a:gd name="T56" fmla="*/ 217 w 258"/>
                  <a:gd name="T57" fmla="*/ 166 h 260"/>
                  <a:gd name="T58" fmla="*/ 248 w 258"/>
                  <a:gd name="T59" fmla="*/ 155 h 260"/>
                  <a:gd name="T60" fmla="*/ 258 w 258"/>
                  <a:gd name="T61" fmla="*/ 121 h 260"/>
                  <a:gd name="T62" fmla="*/ 248 w 258"/>
                  <a:gd name="T63" fmla="*/ 105 h 260"/>
                  <a:gd name="T64" fmla="*/ 130 w 258"/>
                  <a:gd name="T65" fmla="*/ 182 h 260"/>
                  <a:gd name="T66" fmla="*/ 92 w 258"/>
                  <a:gd name="T67" fmla="*/ 166 h 260"/>
                  <a:gd name="T68" fmla="*/ 78 w 258"/>
                  <a:gd name="T69" fmla="*/ 130 h 260"/>
                  <a:gd name="T70" fmla="*/ 85 w 258"/>
                  <a:gd name="T71" fmla="*/ 101 h 260"/>
                  <a:gd name="T72" fmla="*/ 119 w 258"/>
                  <a:gd name="T73" fmla="*/ 79 h 260"/>
                  <a:gd name="T74" fmla="*/ 149 w 258"/>
                  <a:gd name="T75" fmla="*/ 82 h 260"/>
                  <a:gd name="T76" fmla="*/ 176 w 258"/>
                  <a:gd name="T77" fmla="*/ 109 h 260"/>
                  <a:gd name="T78" fmla="*/ 180 w 258"/>
                  <a:gd name="T79" fmla="*/ 140 h 260"/>
                  <a:gd name="T80" fmla="*/ 158 w 258"/>
                  <a:gd name="T81" fmla="*/ 173 h 260"/>
                  <a:gd name="T82" fmla="*/ 130 w 258"/>
                  <a:gd name="T83" fmla="*/ 182 h 260"/>
                  <a:gd name="T84" fmla="*/ 119 w 258"/>
                  <a:gd name="T85" fmla="*/ 105 h 260"/>
                  <a:gd name="T86" fmla="*/ 105 w 258"/>
                  <a:gd name="T87" fmla="*/ 119 h 260"/>
                  <a:gd name="T88" fmla="*/ 104 w 258"/>
                  <a:gd name="T89" fmla="*/ 135 h 260"/>
                  <a:gd name="T90" fmla="*/ 114 w 258"/>
                  <a:gd name="T91" fmla="*/ 151 h 260"/>
                  <a:gd name="T92" fmla="*/ 130 w 258"/>
                  <a:gd name="T93" fmla="*/ 156 h 260"/>
                  <a:gd name="T94" fmla="*/ 148 w 258"/>
                  <a:gd name="T95" fmla="*/ 148 h 260"/>
                  <a:gd name="T96" fmla="*/ 156 w 258"/>
                  <a:gd name="T97" fmla="*/ 130 h 260"/>
                  <a:gd name="T98" fmla="*/ 150 w 258"/>
                  <a:gd name="T99" fmla="*/ 116 h 260"/>
                  <a:gd name="T100" fmla="*/ 135 w 258"/>
                  <a:gd name="T101" fmla="*/ 104 h 2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58" h="260">
                    <a:moveTo>
                      <a:pt x="241" y="104"/>
                    </a:moveTo>
                    <a:lnTo>
                      <a:pt x="221" y="104"/>
                    </a:lnTo>
                    <a:lnTo>
                      <a:pt x="221" y="104"/>
                    </a:lnTo>
                    <a:lnTo>
                      <a:pt x="217" y="93"/>
                    </a:lnTo>
                    <a:lnTo>
                      <a:pt x="211" y="83"/>
                    </a:lnTo>
                    <a:lnTo>
                      <a:pt x="227" y="67"/>
                    </a:lnTo>
                    <a:lnTo>
                      <a:pt x="227" y="67"/>
                    </a:lnTo>
                    <a:lnTo>
                      <a:pt x="231" y="62"/>
                    </a:lnTo>
                    <a:lnTo>
                      <a:pt x="232" y="56"/>
                    </a:lnTo>
                    <a:lnTo>
                      <a:pt x="231" y="49"/>
                    </a:lnTo>
                    <a:lnTo>
                      <a:pt x="227" y="43"/>
                    </a:lnTo>
                    <a:lnTo>
                      <a:pt x="214" y="31"/>
                    </a:lnTo>
                    <a:lnTo>
                      <a:pt x="214" y="31"/>
                    </a:lnTo>
                    <a:lnTo>
                      <a:pt x="209" y="27"/>
                    </a:lnTo>
                    <a:lnTo>
                      <a:pt x="202" y="26"/>
                    </a:lnTo>
                    <a:lnTo>
                      <a:pt x="196" y="27"/>
                    </a:lnTo>
                    <a:lnTo>
                      <a:pt x="189" y="31"/>
                    </a:lnTo>
                    <a:lnTo>
                      <a:pt x="175" y="47"/>
                    </a:lnTo>
                    <a:lnTo>
                      <a:pt x="175" y="47"/>
                    </a:lnTo>
                    <a:lnTo>
                      <a:pt x="165" y="41"/>
                    </a:lnTo>
                    <a:lnTo>
                      <a:pt x="156" y="39"/>
                    </a:lnTo>
                    <a:lnTo>
                      <a:pt x="156" y="17"/>
                    </a:lnTo>
                    <a:lnTo>
                      <a:pt x="156" y="17"/>
                    </a:lnTo>
                    <a:lnTo>
                      <a:pt x="153" y="10"/>
                    </a:lnTo>
                    <a:lnTo>
                      <a:pt x="150" y="5"/>
                    </a:lnTo>
                    <a:lnTo>
                      <a:pt x="144" y="1"/>
                    </a:lnTo>
                    <a:lnTo>
                      <a:pt x="137" y="0"/>
                    </a:lnTo>
                    <a:lnTo>
                      <a:pt x="120" y="0"/>
                    </a:lnTo>
                    <a:lnTo>
                      <a:pt x="120" y="0"/>
                    </a:lnTo>
                    <a:lnTo>
                      <a:pt x="114" y="1"/>
                    </a:lnTo>
                    <a:lnTo>
                      <a:pt x="107" y="5"/>
                    </a:lnTo>
                    <a:lnTo>
                      <a:pt x="105" y="10"/>
                    </a:lnTo>
                    <a:lnTo>
                      <a:pt x="104" y="17"/>
                    </a:lnTo>
                    <a:lnTo>
                      <a:pt x="104" y="39"/>
                    </a:lnTo>
                    <a:lnTo>
                      <a:pt x="104" y="39"/>
                    </a:lnTo>
                    <a:lnTo>
                      <a:pt x="93" y="41"/>
                    </a:lnTo>
                    <a:lnTo>
                      <a:pt x="83" y="47"/>
                    </a:lnTo>
                    <a:lnTo>
                      <a:pt x="67" y="31"/>
                    </a:lnTo>
                    <a:lnTo>
                      <a:pt x="67" y="31"/>
                    </a:lnTo>
                    <a:lnTo>
                      <a:pt x="61" y="27"/>
                    </a:lnTo>
                    <a:lnTo>
                      <a:pt x="54" y="26"/>
                    </a:lnTo>
                    <a:lnTo>
                      <a:pt x="48" y="27"/>
                    </a:lnTo>
                    <a:lnTo>
                      <a:pt x="42" y="31"/>
                    </a:lnTo>
                    <a:lnTo>
                      <a:pt x="31" y="43"/>
                    </a:lnTo>
                    <a:lnTo>
                      <a:pt x="31" y="43"/>
                    </a:lnTo>
                    <a:lnTo>
                      <a:pt x="27" y="49"/>
                    </a:lnTo>
                    <a:lnTo>
                      <a:pt x="26" y="56"/>
                    </a:lnTo>
                    <a:lnTo>
                      <a:pt x="27" y="62"/>
                    </a:lnTo>
                    <a:lnTo>
                      <a:pt x="31" y="67"/>
                    </a:lnTo>
                    <a:lnTo>
                      <a:pt x="46" y="83"/>
                    </a:lnTo>
                    <a:lnTo>
                      <a:pt x="46" y="83"/>
                    </a:lnTo>
                    <a:lnTo>
                      <a:pt x="41" y="93"/>
                    </a:lnTo>
                    <a:lnTo>
                      <a:pt x="37" y="104"/>
                    </a:lnTo>
                    <a:lnTo>
                      <a:pt x="16" y="104"/>
                    </a:lnTo>
                    <a:lnTo>
                      <a:pt x="16" y="104"/>
                    </a:lnTo>
                    <a:lnTo>
                      <a:pt x="10" y="105"/>
                    </a:lnTo>
                    <a:lnTo>
                      <a:pt x="5" y="109"/>
                    </a:lnTo>
                    <a:lnTo>
                      <a:pt x="1" y="114"/>
                    </a:lnTo>
                    <a:lnTo>
                      <a:pt x="0" y="121"/>
                    </a:lnTo>
                    <a:lnTo>
                      <a:pt x="0" y="139"/>
                    </a:lnTo>
                    <a:lnTo>
                      <a:pt x="0" y="139"/>
                    </a:lnTo>
                    <a:lnTo>
                      <a:pt x="1" y="145"/>
                    </a:lnTo>
                    <a:lnTo>
                      <a:pt x="5" y="151"/>
                    </a:lnTo>
                    <a:lnTo>
                      <a:pt x="10" y="155"/>
                    </a:lnTo>
                    <a:lnTo>
                      <a:pt x="16" y="156"/>
                    </a:lnTo>
                    <a:lnTo>
                      <a:pt x="37" y="156"/>
                    </a:lnTo>
                    <a:lnTo>
                      <a:pt x="37" y="156"/>
                    </a:lnTo>
                    <a:lnTo>
                      <a:pt x="41" y="166"/>
                    </a:lnTo>
                    <a:lnTo>
                      <a:pt x="45" y="175"/>
                    </a:lnTo>
                    <a:lnTo>
                      <a:pt x="31" y="191"/>
                    </a:lnTo>
                    <a:lnTo>
                      <a:pt x="31" y="191"/>
                    </a:lnTo>
                    <a:lnTo>
                      <a:pt x="27" y="196"/>
                    </a:lnTo>
                    <a:lnTo>
                      <a:pt x="26" y="203"/>
                    </a:lnTo>
                    <a:lnTo>
                      <a:pt x="27" y="209"/>
                    </a:lnTo>
                    <a:lnTo>
                      <a:pt x="31" y="216"/>
                    </a:lnTo>
                    <a:lnTo>
                      <a:pt x="42" y="227"/>
                    </a:lnTo>
                    <a:lnTo>
                      <a:pt x="42" y="227"/>
                    </a:lnTo>
                    <a:lnTo>
                      <a:pt x="48" y="231"/>
                    </a:lnTo>
                    <a:lnTo>
                      <a:pt x="54" y="232"/>
                    </a:lnTo>
                    <a:lnTo>
                      <a:pt x="61" y="231"/>
                    </a:lnTo>
                    <a:lnTo>
                      <a:pt x="67" y="227"/>
                    </a:lnTo>
                    <a:lnTo>
                      <a:pt x="81" y="212"/>
                    </a:lnTo>
                    <a:lnTo>
                      <a:pt x="81" y="212"/>
                    </a:lnTo>
                    <a:lnTo>
                      <a:pt x="92" y="217"/>
                    </a:lnTo>
                    <a:lnTo>
                      <a:pt x="104" y="221"/>
                    </a:lnTo>
                    <a:lnTo>
                      <a:pt x="104" y="242"/>
                    </a:lnTo>
                    <a:lnTo>
                      <a:pt x="104" y="242"/>
                    </a:lnTo>
                    <a:lnTo>
                      <a:pt x="105" y="248"/>
                    </a:lnTo>
                    <a:lnTo>
                      <a:pt x="107" y="255"/>
                    </a:lnTo>
                    <a:lnTo>
                      <a:pt x="114" y="258"/>
                    </a:lnTo>
                    <a:lnTo>
                      <a:pt x="120" y="260"/>
                    </a:lnTo>
                    <a:lnTo>
                      <a:pt x="137" y="260"/>
                    </a:lnTo>
                    <a:lnTo>
                      <a:pt x="137" y="260"/>
                    </a:lnTo>
                    <a:lnTo>
                      <a:pt x="144" y="258"/>
                    </a:lnTo>
                    <a:lnTo>
                      <a:pt x="150" y="255"/>
                    </a:lnTo>
                    <a:lnTo>
                      <a:pt x="153" y="248"/>
                    </a:lnTo>
                    <a:lnTo>
                      <a:pt x="156" y="242"/>
                    </a:lnTo>
                    <a:lnTo>
                      <a:pt x="156" y="221"/>
                    </a:lnTo>
                    <a:lnTo>
                      <a:pt x="156" y="221"/>
                    </a:lnTo>
                    <a:lnTo>
                      <a:pt x="166" y="217"/>
                    </a:lnTo>
                    <a:lnTo>
                      <a:pt x="175" y="213"/>
                    </a:lnTo>
                    <a:lnTo>
                      <a:pt x="189" y="227"/>
                    </a:lnTo>
                    <a:lnTo>
                      <a:pt x="189" y="227"/>
                    </a:lnTo>
                    <a:lnTo>
                      <a:pt x="196" y="231"/>
                    </a:lnTo>
                    <a:lnTo>
                      <a:pt x="202" y="232"/>
                    </a:lnTo>
                    <a:lnTo>
                      <a:pt x="209" y="231"/>
                    </a:lnTo>
                    <a:lnTo>
                      <a:pt x="214" y="227"/>
                    </a:lnTo>
                    <a:lnTo>
                      <a:pt x="227" y="216"/>
                    </a:lnTo>
                    <a:lnTo>
                      <a:pt x="227" y="216"/>
                    </a:lnTo>
                    <a:lnTo>
                      <a:pt x="231" y="209"/>
                    </a:lnTo>
                    <a:lnTo>
                      <a:pt x="232" y="203"/>
                    </a:lnTo>
                    <a:lnTo>
                      <a:pt x="231" y="196"/>
                    </a:lnTo>
                    <a:lnTo>
                      <a:pt x="227" y="191"/>
                    </a:lnTo>
                    <a:lnTo>
                      <a:pt x="211" y="175"/>
                    </a:lnTo>
                    <a:lnTo>
                      <a:pt x="211" y="175"/>
                    </a:lnTo>
                    <a:lnTo>
                      <a:pt x="217" y="166"/>
                    </a:lnTo>
                    <a:lnTo>
                      <a:pt x="221" y="156"/>
                    </a:lnTo>
                    <a:lnTo>
                      <a:pt x="241" y="156"/>
                    </a:lnTo>
                    <a:lnTo>
                      <a:pt x="241" y="156"/>
                    </a:lnTo>
                    <a:lnTo>
                      <a:pt x="248" y="155"/>
                    </a:lnTo>
                    <a:lnTo>
                      <a:pt x="253" y="151"/>
                    </a:lnTo>
                    <a:lnTo>
                      <a:pt x="257" y="145"/>
                    </a:lnTo>
                    <a:lnTo>
                      <a:pt x="258" y="139"/>
                    </a:lnTo>
                    <a:lnTo>
                      <a:pt x="258" y="121"/>
                    </a:lnTo>
                    <a:lnTo>
                      <a:pt x="258" y="121"/>
                    </a:lnTo>
                    <a:lnTo>
                      <a:pt x="257" y="114"/>
                    </a:lnTo>
                    <a:lnTo>
                      <a:pt x="253" y="109"/>
                    </a:lnTo>
                    <a:lnTo>
                      <a:pt x="248" y="105"/>
                    </a:lnTo>
                    <a:lnTo>
                      <a:pt x="241" y="104"/>
                    </a:lnTo>
                    <a:lnTo>
                      <a:pt x="241" y="104"/>
                    </a:lnTo>
                    <a:close/>
                    <a:moveTo>
                      <a:pt x="130" y="182"/>
                    </a:moveTo>
                    <a:lnTo>
                      <a:pt x="130" y="182"/>
                    </a:lnTo>
                    <a:lnTo>
                      <a:pt x="119" y="181"/>
                    </a:lnTo>
                    <a:lnTo>
                      <a:pt x="109" y="178"/>
                    </a:lnTo>
                    <a:lnTo>
                      <a:pt x="100" y="173"/>
                    </a:lnTo>
                    <a:lnTo>
                      <a:pt x="92" y="166"/>
                    </a:lnTo>
                    <a:lnTo>
                      <a:pt x="85" y="158"/>
                    </a:lnTo>
                    <a:lnTo>
                      <a:pt x="81" y="149"/>
                    </a:lnTo>
                    <a:lnTo>
                      <a:pt x="78" y="140"/>
                    </a:lnTo>
                    <a:lnTo>
                      <a:pt x="78" y="130"/>
                    </a:lnTo>
                    <a:lnTo>
                      <a:pt x="78" y="130"/>
                    </a:lnTo>
                    <a:lnTo>
                      <a:pt x="78" y="119"/>
                    </a:lnTo>
                    <a:lnTo>
                      <a:pt x="81" y="109"/>
                    </a:lnTo>
                    <a:lnTo>
                      <a:pt x="85" y="101"/>
                    </a:lnTo>
                    <a:lnTo>
                      <a:pt x="92" y="93"/>
                    </a:lnTo>
                    <a:lnTo>
                      <a:pt x="100" y="87"/>
                    </a:lnTo>
                    <a:lnTo>
                      <a:pt x="109" y="82"/>
                    </a:lnTo>
                    <a:lnTo>
                      <a:pt x="119" y="79"/>
                    </a:lnTo>
                    <a:lnTo>
                      <a:pt x="130" y="78"/>
                    </a:lnTo>
                    <a:lnTo>
                      <a:pt x="130" y="78"/>
                    </a:lnTo>
                    <a:lnTo>
                      <a:pt x="140" y="79"/>
                    </a:lnTo>
                    <a:lnTo>
                      <a:pt x="149" y="82"/>
                    </a:lnTo>
                    <a:lnTo>
                      <a:pt x="158" y="87"/>
                    </a:lnTo>
                    <a:lnTo>
                      <a:pt x="166" y="93"/>
                    </a:lnTo>
                    <a:lnTo>
                      <a:pt x="172" y="101"/>
                    </a:lnTo>
                    <a:lnTo>
                      <a:pt x="176" y="109"/>
                    </a:lnTo>
                    <a:lnTo>
                      <a:pt x="180" y="119"/>
                    </a:lnTo>
                    <a:lnTo>
                      <a:pt x="180" y="130"/>
                    </a:lnTo>
                    <a:lnTo>
                      <a:pt x="180" y="130"/>
                    </a:lnTo>
                    <a:lnTo>
                      <a:pt x="180" y="140"/>
                    </a:lnTo>
                    <a:lnTo>
                      <a:pt x="176" y="149"/>
                    </a:lnTo>
                    <a:lnTo>
                      <a:pt x="172" y="158"/>
                    </a:lnTo>
                    <a:lnTo>
                      <a:pt x="166" y="166"/>
                    </a:lnTo>
                    <a:lnTo>
                      <a:pt x="158" y="173"/>
                    </a:lnTo>
                    <a:lnTo>
                      <a:pt x="149" y="178"/>
                    </a:lnTo>
                    <a:lnTo>
                      <a:pt x="140" y="181"/>
                    </a:lnTo>
                    <a:lnTo>
                      <a:pt x="130" y="182"/>
                    </a:lnTo>
                    <a:lnTo>
                      <a:pt x="130" y="182"/>
                    </a:lnTo>
                    <a:close/>
                    <a:moveTo>
                      <a:pt x="130" y="104"/>
                    </a:moveTo>
                    <a:lnTo>
                      <a:pt x="130" y="104"/>
                    </a:lnTo>
                    <a:lnTo>
                      <a:pt x="124" y="104"/>
                    </a:lnTo>
                    <a:lnTo>
                      <a:pt x="119" y="105"/>
                    </a:lnTo>
                    <a:lnTo>
                      <a:pt x="114" y="108"/>
                    </a:lnTo>
                    <a:lnTo>
                      <a:pt x="110" y="112"/>
                    </a:lnTo>
                    <a:lnTo>
                      <a:pt x="107" y="116"/>
                    </a:lnTo>
                    <a:lnTo>
                      <a:pt x="105" y="119"/>
                    </a:lnTo>
                    <a:lnTo>
                      <a:pt x="104" y="125"/>
                    </a:lnTo>
                    <a:lnTo>
                      <a:pt x="104" y="130"/>
                    </a:lnTo>
                    <a:lnTo>
                      <a:pt x="104" y="130"/>
                    </a:lnTo>
                    <a:lnTo>
                      <a:pt x="104" y="135"/>
                    </a:lnTo>
                    <a:lnTo>
                      <a:pt x="105" y="140"/>
                    </a:lnTo>
                    <a:lnTo>
                      <a:pt x="107" y="144"/>
                    </a:lnTo>
                    <a:lnTo>
                      <a:pt x="110" y="148"/>
                    </a:lnTo>
                    <a:lnTo>
                      <a:pt x="114" y="151"/>
                    </a:lnTo>
                    <a:lnTo>
                      <a:pt x="119" y="153"/>
                    </a:lnTo>
                    <a:lnTo>
                      <a:pt x="124" y="155"/>
                    </a:lnTo>
                    <a:lnTo>
                      <a:pt x="130" y="156"/>
                    </a:lnTo>
                    <a:lnTo>
                      <a:pt x="130" y="156"/>
                    </a:lnTo>
                    <a:lnTo>
                      <a:pt x="135" y="155"/>
                    </a:lnTo>
                    <a:lnTo>
                      <a:pt x="139" y="153"/>
                    </a:lnTo>
                    <a:lnTo>
                      <a:pt x="144" y="151"/>
                    </a:lnTo>
                    <a:lnTo>
                      <a:pt x="148" y="148"/>
                    </a:lnTo>
                    <a:lnTo>
                      <a:pt x="150" y="144"/>
                    </a:lnTo>
                    <a:lnTo>
                      <a:pt x="153" y="140"/>
                    </a:lnTo>
                    <a:lnTo>
                      <a:pt x="154" y="135"/>
                    </a:lnTo>
                    <a:lnTo>
                      <a:pt x="156" y="130"/>
                    </a:lnTo>
                    <a:lnTo>
                      <a:pt x="156" y="130"/>
                    </a:lnTo>
                    <a:lnTo>
                      <a:pt x="154" y="125"/>
                    </a:lnTo>
                    <a:lnTo>
                      <a:pt x="153" y="119"/>
                    </a:lnTo>
                    <a:lnTo>
                      <a:pt x="150" y="116"/>
                    </a:lnTo>
                    <a:lnTo>
                      <a:pt x="148" y="112"/>
                    </a:lnTo>
                    <a:lnTo>
                      <a:pt x="144" y="108"/>
                    </a:lnTo>
                    <a:lnTo>
                      <a:pt x="139" y="105"/>
                    </a:lnTo>
                    <a:lnTo>
                      <a:pt x="135" y="104"/>
                    </a:lnTo>
                    <a:lnTo>
                      <a:pt x="130" y="104"/>
                    </a:lnTo>
                    <a:lnTo>
                      <a:pt x="130" y="10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" name="Freeform 129">
                <a:extLst>
                  <a:ext uri="{FF2B5EF4-FFF2-40B4-BE49-F238E27FC236}">
                    <a16:creationId xmlns:a16="http://schemas.microsoft.com/office/drawing/2014/main" id="{63E3FB34-4695-46D8-BBEE-AE37DD440E4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135739" y="2928113"/>
                <a:ext cx="361670" cy="348487"/>
              </a:xfrm>
              <a:custGeom>
                <a:avLst/>
                <a:gdLst>
                  <a:gd name="T0" fmla="*/ 217 w 258"/>
                  <a:gd name="T1" fmla="*/ 93 h 260"/>
                  <a:gd name="T2" fmla="*/ 231 w 258"/>
                  <a:gd name="T3" fmla="*/ 62 h 260"/>
                  <a:gd name="T4" fmla="*/ 214 w 258"/>
                  <a:gd name="T5" fmla="*/ 31 h 260"/>
                  <a:gd name="T6" fmla="*/ 196 w 258"/>
                  <a:gd name="T7" fmla="*/ 27 h 260"/>
                  <a:gd name="T8" fmla="*/ 165 w 258"/>
                  <a:gd name="T9" fmla="*/ 41 h 260"/>
                  <a:gd name="T10" fmla="*/ 153 w 258"/>
                  <a:gd name="T11" fmla="*/ 10 h 260"/>
                  <a:gd name="T12" fmla="*/ 120 w 258"/>
                  <a:gd name="T13" fmla="*/ 0 h 260"/>
                  <a:gd name="T14" fmla="*/ 105 w 258"/>
                  <a:gd name="T15" fmla="*/ 10 h 260"/>
                  <a:gd name="T16" fmla="*/ 93 w 258"/>
                  <a:gd name="T17" fmla="*/ 41 h 260"/>
                  <a:gd name="T18" fmla="*/ 61 w 258"/>
                  <a:gd name="T19" fmla="*/ 27 h 260"/>
                  <a:gd name="T20" fmla="*/ 31 w 258"/>
                  <a:gd name="T21" fmla="*/ 43 h 260"/>
                  <a:gd name="T22" fmla="*/ 27 w 258"/>
                  <a:gd name="T23" fmla="*/ 62 h 260"/>
                  <a:gd name="T24" fmla="*/ 41 w 258"/>
                  <a:gd name="T25" fmla="*/ 93 h 260"/>
                  <a:gd name="T26" fmla="*/ 10 w 258"/>
                  <a:gd name="T27" fmla="*/ 105 h 260"/>
                  <a:gd name="T28" fmla="*/ 0 w 258"/>
                  <a:gd name="T29" fmla="*/ 139 h 260"/>
                  <a:gd name="T30" fmla="*/ 10 w 258"/>
                  <a:gd name="T31" fmla="*/ 155 h 260"/>
                  <a:gd name="T32" fmla="*/ 41 w 258"/>
                  <a:gd name="T33" fmla="*/ 166 h 260"/>
                  <a:gd name="T34" fmla="*/ 27 w 258"/>
                  <a:gd name="T35" fmla="*/ 196 h 260"/>
                  <a:gd name="T36" fmla="*/ 42 w 258"/>
                  <a:gd name="T37" fmla="*/ 227 h 260"/>
                  <a:gd name="T38" fmla="*/ 61 w 258"/>
                  <a:gd name="T39" fmla="*/ 231 h 260"/>
                  <a:gd name="T40" fmla="*/ 92 w 258"/>
                  <a:gd name="T41" fmla="*/ 217 h 260"/>
                  <a:gd name="T42" fmla="*/ 105 w 258"/>
                  <a:gd name="T43" fmla="*/ 248 h 260"/>
                  <a:gd name="T44" fmla="*/ 137 w 258"/>
                  <a:gd name="T45" fmla="*/ 260 h 260"/>
                  <a:gd name="T46" fmla="*/ 153 w 258"/>
                  <a:gd name="T47" fmla="*/ 248 h 260"/>
                  <a:gd name="T48" fmla="*/ 166 w 258"/>
                  <a:gd name="T49" fmla="*/ 217 h 260"/>
                  <a:gd name="T50" fmla="*/ 196 w 258"/>
                  <a:gd name="T51" fmla="*/ 231 h 260"/>
                  <a:gd name="T52" fmla="*/ 227 w 258"/>
                  <a:gd name="T53" fmla="*/ 216 h 260"/>
                  <a:gd name="T54" fmla="*/ 231 w 258"/>
                  <a:gd name="T55" fmla="*/ 196 h 260"/>
                  <a:gd name="T56" fmla="*/ 217 w 258"/>
                  <a:gd name="T57" fmla="*/ 166 h 260"/>
                  <a:gd name="T58" fmla="*/ 248 w 258"/>
                  <a:gd name="T59" fmla="*/ 155 h 260"/>
                  <a:gd name="T60" fmla="*/ 258 w 258"/>
                  <a:gd name="T61" fmla="*/ 121 h 260"/>
                  <a:gd name="T62" fmla="*/ 248 w 258"/>
                  <a:gd name="T63" fmla="*/ 105 h 260"/>
                  <a:gd name="T64" fmla="*/ 130 w 258"/>
                  <a:gd name="T65" fmla="*/ 182 h 260"/>
                  <a:gd name="T66" fmla="*/ 92 w 258"/>
                  <a:gd name="T67" fmla="*/ 166 h 260"/>
                  <a:gd name="T68" fmla="*/ 78 w 258"/>
                  <a:gd name="T69" fmla="*/ 130 h 260"/>
                  <a:gd name="T70" fmla="*/ 85 w 258"/>
                  <a:gd name="T71" fmla="*/ 101 h 260"/>
                  <a:gd name="T72" fmla="*/ 119 w 258"/>
                  <a:gd name="T73" fmla="*/ 79 h 260"/>
                  <a:gd name="T74" fmla="*/ 149 w 258"/>
                  <a:gd name="T75" fmla="*/ 82 h 260"/>
                  <a:gd name="T76" fmla="*/ 176 w 258"/>
                  <a:gd name="T77" fmla="*/ 109 h 260"/>
                  <a:gd name="T78" fmla="*/ 180 w 258"/>
                  <a:gd name="T79" fmla="*/ 140 h 260"/>
                  <a:gd name="T80" fmla="*/ 158 w 258"/>
                  <a:gd name="T81" fmla="*/ 173 h 260"/>
                  <a:gd name="T82" fmla="*/ 130 w 258"/>
                  <a:gd name="T83" fmla="*/ 182 h 260"/>
                  <a:gd name="T84" fmla="*/ 119 w 258"/>
                  <a:gd name="T85" fmla="*/ 105 h 260"/>
                  <a:gd name="T86" fmla="*/ 105 w 258"/>
                  <a:gd name="T87" fmla="*/ 119 h 260"/>
                  <a:gd name="T88" fmla="*/ 104 w 258"/>
                  <a:gd name="T89" fmla="*/ 135 h 260"/>
                  <a:gd name="T90" fmla="*/ 114 w 258"/>
                  <a:gd name="T91" fmla="*/ 151 h 260"/>
                  <a:gd name="T92" fmla="*/ 130 w 258"/>
                  <a:gd name="T93" fmla="*/ 156 h 260"/>
                  <a:gd name="T94" fmla="*/ 148 w 258"/>
                  <a:gd name="T95" fmla="*/ 148 h 260"/>
                  <a:gd name="T96" fmla="*/ 156 w 258"/>
                  <a:gd name="T97" fmla="*/ 130 h 260"/>
                  <a:gd name="T98" fmla="*/ 150 w 258"/>
                  <a:gd name="T99" fmla="*/ 116 h 260"/>
                  <a:gd name="T100" fmla="*/ 135 w 258"/>
                  <a:gd name="T101" fmla="*/ 104 h 2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58" h="260">
                    <a:moveTo>
                      <a:pt x="241" y="104"/>
                    </a:moveTo>
                    <a:lnTo>
                      <a:pt x="221" y="104"/>
                    </a:lnTo>
                    <a:lnTo>
                      <a:pt x="221" y="104"/>
                    </a:lnTo>
                    <a:lnTo>
                      <a:pt x="217" y="93"/>
                    </a:lnTo>
                    <a:lnTo>
                      <a:pt x="211" y="83"/>
                    </a:lnTo>
                    <a:lnTo>
                      <a:pt x="227" y="67"/>
                    </a:lnTo>
                    <a:lnTo>
                      <a:pt x="227" y="67"/>
                    </a:lnTo>
                    <a:lnTo>
                      <a:pt x="231" y="62"/>
                    </a:lnTo>
                    <a:lnTo>
                      <a:pt x="232" y="56"/>
                    </a:lnTo>
                    <a:lnTo>
                      <a:pt x="231" y="49"/>
                    </a:lnTo>
                    <a:lnTo>
                      <a:pt x="227" y="43"/>
                    </a:lnTo>
                    <a:lnTo>
                      <a:pt x="214" y="31"/>
                    </a:lnTo>
                    <a:lnTo>
                      <a:pt x="214" y="31"/>
                    </a:lnTo>
                    <a:lnTo>
                      <a:pt x="209" y="27"/>
                    </a:lnTo>
                    <a:lnTo>
                      <a:pt x="202" y="26"/>
                    </a:lnTo>
                    <a:lnTo>
                      <a:pt x="196" y="27"/>
                    </a:lnTo>
                    <a:lnTo>
                      <a:pt x="189" y="31"/>
                    </a:lnTo>
                    <a:lnTo>
                      <a:pt x="175" y="47"/>
                    </a:lnTo>
                    <a:lnTo>
                      <a:pt x="175" y="47"/>
                    </a:lnTo>
                    <a:lnTo>
                      <a:pt x="165" y="41"/>
                    </a:lnTo>
                    <a:lnTo>
                      <a:pt x="156" y="39"/>
                    </a:lnTo>
                    <a:lnTo>
                      <a:pt x="156" y="17"/>
                    </a:lnTo>
                    <a:lnTo>
                      <a:pt x="156" y="17"/>
                    </a:lnTo>
                    <a:lnTo>
                      <a:pt x="153" y="10"/>
                    </a:lnTo>
                    <a:lnTo>
                      <a:pt x="150" y="5"/>
                    </a:lnTo>
                    <a:lnTo>
                      <a:pt x="144" y="1"/>
                    </a:lnTo>
                    <a:lnTo>
                      <a:pt x="137" y="0"/>
                    </a:lnTo>
                    <a:lnTo>
                      <a:pt x="120" y="0"/>
                    </a:lnTo>
                    <a:lnTo>
                      <a:pt x="120" y="0"/>
                    </a:lnTo>
                    <a:lnTo>
                      <a:pt x="114" y="1"/>
                    </a:lnTo>
                    <a:lnTo>
                      <a:pt x="107" y="5"/>
                    </a:lnTo>
                    <a:lnTo>
                      <a:pt x="105" y="10"/>
                    </a:lnTo>
                    <a:lnTo>
                      <a:pt x="104" y="17"/>
                    </a:lnTo>
                    <a:lnTo>
                      <a:pt x="104" y="39"/>
                    </a:lnTo>
                    <a:lnTo>
                      <a:pt x="104" y="39"/>
                    </a:lnTo>
                    <a:lnTo>
                      <a:pt x="93" y="41"/>
                    </a:lnTo>
                    <a:lnTo>
                      <a:pt x="83" y="47"/>
                    </a:lnTo>
                    <a:lnTo>
                      <a:pt x="67" y="31"/>
                    </a:lnTo>
                    <a:lnTo>
                      <a:pt x="67" y="31"/>
                    </a:lnTo>
                    <a:lnTo>
                      <a:pt x="61" y="27"/>
                    </a:lnTo>
                    <a:lnTo>
                      <a:pt x="54" y="26"/>
                    </a:lnTo>
                    <a:lnTo>
                      <a:pt x="48" y="27"/>
                    </a:lnTo>
                    <a:lnTo>
                      <a:pt x="42" y="31"/>
                    </a:lnTo>
                    <a:lnTo>
                      <a:pt x="31" y="43"/>
                    </a:lnTo>
                    <a:lnTo>
                      <a:pt x="31" y="43"/>
                    </a:lnTo>
                    <a:lnTo>
                      <a:pt x="27" y="49"/>
                    </a:lnTo>
                    <a:lnTo>
                      <a:pt x="26" y="56"/>
                    </a:lnTo>
                    <a:lnTo>
                      <a:pt x="27" y="62"/>
                    </a:lnTo>
                    <a:lnTo>
                      <a:pt x="31" y="67"/>
                    </a:lnTo>
                    <a:lnTo>
                      <a:pt x="46" y="83"/>
                    </a:lnTo>
                    <a:lnTo>
                      <a:pt x="46" y="83"/>
                    </a:lnTo>
                    <a:lnTo>
                      <a:pt x="41" y="93"/>
                    </a:lnTo>
                    <a:lnTo>
                      <a:pt x="37" y="104"/>
                    </a:lnTo>
                    <a:lnTo>
                      <a:pt x="16" y="104"/>
                    </a:lnTo>
                    <a:lnTo>
                      <a:pt x="16" y="104"/>
                    </a:lnTo>
                    <a:lnTo>
                      <a:pt x="10" y="105"/>
                    </a:lnTo>
                    <a:lnTo>
                      <a:pt x="5" y="109"/>
                    </a:lnTo>
                    <a:lnTo>
                      <a:pt x="1" y="114"/>
                    </a:lnTo>
                    <a:lnTo>
                      <a:pt x="0" y="121"/>
                    </a:lnTo>
                    <a:lnTo>
                      <a:pt x="0" y="139"/>
                    </a:lnTo>
                    <a:lnTo>
                      <a:pt x="0" y="139"/>
                    </a:lnTo>
                    <a:lnTo>
                      <a:pt x="1" y="145"/>
                    </a:lnTo>
                    <a:lnTo>
                      <a:pt x="5" y="151"/>
                    </a:lnTo>
                    <a:lnTo>
                      <a:pt x="10" y="155"/>
                    </a:lnTo>
                    <a:lnTo>
                      <a:pt x="16" y="156"/>
                    </a:lnTo>
                    <a:lnTo>
                      <a:pt x="37" y="156"/>
                    </a:lnTo>
                    <a:lnTo>
                      <a:pt x="37" y="156"/>
                    </a:lnTo>
                    <a:lnTo>
                      <a:pt x="41" y="166"/>
                    </a:lnTo>
                    <a:lnTo>
                      <a:pt x="45" y="175"/>
                    </a:lnTo>
                    <a:lnTo>
                      <a:pt x="31" y="191"/>
                    </a:lnTo>
                    <a:lnTo>
                      <a:pt x="31" y="191"/>
                    </a:lnTo>
                    <a:lnTo>
                      <a:pt x="27" y="196"/>
                    </a:lnTo>
                    <a:lnTo>
                      <a:pt x="26" y="203"/>
                    </a:lnTo>
                    <a:lnTo>
                      <a:pt x="27" y="209"/>
                    </a:lnTo>
                    <a:lnTo>
                      <a:pt x="31" y="216"/>
                    </a:lnTo>
                    <a:lnTo>
                      <a:pt x="42" y="227"/>
                    </a:lnTo>
                    <a:lnTo>
                      <a:pt x="42" y="227"/>
                    </a:lnTo>
                    <a:lnTo>
                      <a:pt x="48" y="231"/>
                    </a:lnTo>
                    <a:lnTo>
                      <a:pt x="54" y="232"/>
                    </a:lnTo>
                    <a:lnTo>
                      <a:pt x="61" y="231"/>
                    </a:lnTo>
                    <a:lnTo>
                      <a:pt x="67" y="227"/>
                    </a:lnTo>
                    <a:lnTo>
                      <a:pt x="81" y="212"/>
                    </a:lnTo>
                    <a:lnTo>
                      <a:pt x="81" y="212"/>
                    </a:lnTo>
                    <a:lnTo>
                      <a:pt x="92" y="217"/>
                    </a:lnTo>
                    <a:lnTo>
                      <a:pt x="104" y="221"/>
                    </a:lnTo>
                    <a:lnTo>
                      <a:pt x="104" y="242"/>
                    </a:lnTo>
                    <a:lnTo>
                      <a:pt x="104" y="242"/>
                    </a:lnTo>
                    <a:lnTo>
                      <a:pt x="105" y="248"/>
                    </a:lnTo>
                    <a:lnTo>
                      <a:pt x="107" y="255"/>
                    </a:lnTo>
                    <a:lnTo>
                      <a:pt x="114" y="258"/>
                    </a:lnTo>
                    <a:lnTo>
                      <a:pt x="120" y="260"/>
                    </a:lnTo>
                    <a:lnTo>
                      <a:pt x="137" y="260"/>
                    </a:lnTo>
                    <a:lnTo>
                      <a:pt x="137" y="260"/>
                    </a:lnTo>
                    <a:lnTo>
                      <a:pt x="144" y="258"/>
                    </a:lnTo>
                    <a:lnTo>
                      <a:pt x="150" y="255"/>
                    </a:lnTo>
                    <a:lnTo>
                      <a:pt x="153" y="248"/>
                    </a:lnTo>
                    <a:lnTo>
                      <a:pt x="156" y="242"/>
                    </a:lnTo>
                    <a:lnTo>
                      <a:pt x="156" y="221"/>
                    </a:lnTo>
                    <a:lnTo>
                      <a:pt x="156" y="221"/>
                    </a:lnTo>
                    <a:lnTo>
                      <a:pt x="166" y="217"/>
                    </a:lnTo>
                    <a:lnTo>
                      <a:pt x="175" y="213"/>
                    </a:lnTo>
                    <a:lnTo>
                      <a:pt x="189" y="227"/>
                    </a:lnTo>
                    <a:lnTo>
                      <a:pt x="189" y="227"/>
                    </a:lnTo>
                    <a:lnTo>
                      <a:pt x="196" y="231"/>
                    </a:lnTo>
                    <a:lnTo>
                      <a:pt x="202" y="232"/>
                    </a:lnTo>
                    <a:lnTo>
                      <a:pt x="209" y="231"/>
                    </a:lnTo>
                    <a:lnTo>
                      <a:pt x="214" y="227"/>
                    </a:lnTo>
                    <a:lnTo>
                      <a:pt x="227" y="216"/>
                    </a:lnTo>
                    <a:lnTo>
                      <a:pt x="227" y="216"/>
                    </a:lnTo>
                    <a:lnTo>
                      <a:pt x="231" y="209"/>
                    </a:lnTo>
                    <a:lnTo>
                      <a:pt x="232" y="203"/>
                    </a:lnTo>
                    <a:lnTo>
                      <a:pt x="231" y="196"/>
                    </a:lnTo>
                    <a:lnTo>
                      <a:pt x="227" y="191"/>
                    </a:lnTo>
                    <a:lnTo>
                      <a:pt x="211" y="175"/>
                    </a:lnTo>
                    <a:lnTo>
                      <a:pt x="211" y="175"/>
                    </a:lnTo>
                    <a:lnTo>
                      <a:pt x="217" y="166"/>
                    </a:lnTo>
                    <a:lnTo>
                      <a:pt x="221" y="156"/>
                    </a:lnTo>
                    <a:lnTo>
                      <a:pt x="241" y="156"/>
                    </a:lnTo>
                    <a:lnTo>
                      <a:pt x="241" y="156"/>
                    </a:lnTo>
                    <a:lnTo>
                      <a:pt x="248" y="155"/>
                    </a:lnTo>
                    <a:lnTo>
                      <a:pt x="253" y="151"/>
                    </a:lnTo>
                    <a:lnTo>
                      <a:pt x="257" y="145"/>
                    </a:lnTo>
                    <a:lnTo>
                      <a:pt x="258" y="139"/>
                    </a:lnTo>
                    <a:lnTo>
                      <a:pt x="258" y="121"/>
                    </a:lnTo>
                    <a:lnTo>
                      <a:pt x="258" y="121"/>
                    </a:lnTo>
                    <a:lnTo>
                      <a:pt x="257" y="114"/>
                    </a:lnTo>
                    <a:lnTo>
                      <a:pt x="253" y="109"/>
                    </a:lnTo>
                    <a:lnTo>
                      <a:pt x="248" y="105"/>
                    </a:lnTo>
                    <a:lnTo>
                      <a:pt x="241" y="104"/>
                    </a:lnTo>
                    <a:lnTo>
                      <a:pt x="241" y="104"/>
                    </a:lnTo>
                    <a:close/>
                    <a:moveTo>
                      <a:pt x="130" y="182"/>
                    </a:moveTo>
                    <a:lnTo>
                      <a:pt x="130" y="182"/>
                    </a:lnTo>
                    <a:lnTo>
                      <a:pt x="119" y="181"/>
                    </a:lnTo>
                    <a:lnTo>
                      <a:pt x="109" y="178"/>
                    </a:lnTo>
                    <a:lnTo>
                      <a:pt x="100" y="173"/>
                    </a:lnTo>
                    <a:lnTo>
                      <a:pt x="92" y="166"/>
                    </a:lnTo>
                    <a:lnTo>
                      <a:pt x="85" y="158"/>
                    </a:lnTo>
                    <a:lnTo>
                      <a:pt x="81" y="149"/>
                    </a:lnTo>
                    <a:lnTo>
                      <a:pt x="78" y="140"/>
                    </a:lnTo>
                    <a:lnTo>
                      <a:pt x="78" y="130"/>
                    </a:lnTo>
                    <a:lnTo>
                      <a:pt x="78" y="130"/>
                    </a:lnTo>
                    <a:lnTo>
                      <a:pt x="78" y="119"/>
                    </a:lnTo>
                    <a:lnTo>
                      <a:pt x="81" y="109"/>
                    </a:lnTo>
                    <a:lnTo>
                      <a:pt x="85" y="101"/>
                    </a:lnTo>
                    <a:lnTo>
                      <a:pt x="92" y="93"/>
                    </a:lnTo>
                    <a:lnTo>
                      <a:pt x="100" y="87"/>
                    </a:lnTo>
                    <a:lnTo>
                      <a:pt x="109" y="82"/>
                    </a:lnTo>
                    <a:lnTo>
                      <a:pt x="119" y="79"/>
                    </a:lnTo>
                    <a:lnTo>
                      <a:pt x="130" y="78"/>
                    </a:lnTo>
                    <a:lnTo>
                      <a:pt x="130" y="78"/>
                    </a:lnTo>
                    <a:lnTo>
                      <a:pt x="140" y="79"/>
                    </a:lnTo>
                    <a:lnTo>
                      <a:pt x="149" y="82"/>
                    </a:lnTo>
                    <a:lnTo>
                      <a:pt x="158" y="87"/>
                    </a:lnTo>
                    <a:lnTo>
                      <a:pt x="166" y="93"/>
                    </a:lnTo>
                    <a:lnTo>
                      <a:pt x="172" y="101"/>
                    </a:lnTo>
                    <a:lnTo>
                      <a:pt x="176" y="109"/>
                    </a:lnTo>
                    <a:lnTo>
                      <a:pt x="180" y="119"/>
                    </a:lnTo>
                    <a:lnTo>
                      <a:pt x="180" y="130"/>
                    </a:lnTo>
                    <a:lnTo>
                      <a:pt x="180" y="130"/>
                    </a:lnTo>
                    <a:lnTo>
                      <a:pt x="180" y="140"/>
                    </a:lnTo>
                    <a:lnTo>
                      <a:pt x="176" y="149"/>
                    </a:lnTo>
                    <a:lnTo>
                      <a:pt x="172" y="158"/>
                    </a:lnTo>
                    <a:lnTo>
                      <a:pt x="166" y="166"/>
                    </a:lnTo>
                    <a:lnTo>
                      <a:pt x="158" y="173"/>
                    </a:lnTo>
                    <a:lnTo>
                      <a:pt x="149" y="178"/>
                    </a:lnTo>
                    <a:lnTo>
                      <a:pt x="140" y="181"/>
                    </a:lnTo>
                    <a:lnTo>
                      <a:pt x="130" y="182"/>
                    </a:lnTo>
                    <a:lnTo>
                      <a:pt x="130" y="182"/>
                    </a:lnTo>
                    <a:close/>
                    <a:moveTo>
                      <a:pt x="130" y="104"/>
                    </a:moveTo>
                    <a:lnTo>
                      <a:pt x="130" y="104"/>
                    </a:lnTo>
                    <a:lnTo>
                      <a:pt x="124" y="104"/>
                    </a:lnTo>
                    <a:lnTo>
                      <a:pt x="119" y="105"/>
                    </a:lnTo>
                    <a:lnTo>
                      <a:pt x="114" y="108"/>
                    </a:lnTo>
                    <a:lnTo>
                      <a:pt x="110" y="112"/>
                    </a:lnTo>
                    <a:lnTo>
                      <a:pt x="107" y="116"/>
                    </a:lnTo>
                    <a:lnTo>
                      <a:pt x="105" y="119"/>
                    </a:lnTo>
                    <a:lnTo>
                      <a:pt x="104" y="125"/>
                    </a:lnTo>
                    <a:lnTo>
                      <a:pt x="104" y="130"/>
                    </a:lnTo>
                    <a:lnTo>
                      <a:pt x="104" y="130"/>
                    </a:lnTo>
                    <a:lnTo>
                      <a:pt x="104" y="135"/>
                    </a:lnTo>
                    <a:lnTo>
                      <a:pt x="105" y="140"/>
                    </a:lnTo>
                    <a:lnTo>
                      <a:pt x="107" y="144"/>
                    </a:lnTo>
                    <a:lnTo>
                      <a:pt x="110" y="148"/>
                    </a:lnTo>
                    <a:lnTo>
                      <a:pt x="114" y="151"/>
                    </a:lnTo>
                    <a:lnTo>
                      <a:pt x="119" y="153"/>
                    </a:lnTo>
                    <a:lnTo>
                      <a:pt x="124" y="155"/>
                    </a:lnTo>
                    <a:lnTo>
                      <a:pt x="130" y="156"/>
                    </a:lnTo>
                    <a:lnTo>
                      <a:pt x="130" y="156"/>
                    </a:lnTo>
                    <a:lnTo>
                      <a:pt x="135" y="155"/>
                    </a:lnTo>
                    <a:lnTo>
                      <a:pt x="139" y="153"/>
                    </a:lnTo>
                    <a:lnTo>
                      <a:pt x="144" y="151"/>
                    </a:lnTo>
                    <a:lnTo>
                      <a:pt x="148" y="148"/>
                    </a:lnTo>
                    <a:lnTo>
                      <a:pt x="150" y="144"/>
                    </a:lnTo>
                    <a:lnTo>
                      <a:pt x="153" y="140"/>
                    </a:lnTo>
                    <a:lnTo>
                      <a:pt x="154" y="135"/>
                    </a:lnTo>
                    <a:lnTo>
                      <a:pt x="156" y="130"/>
                    </a:lnTo>
                    <a:lnTo>
                      <a:pt x="156" y="130"/>
                    </a:lnTo>
                    <a:lnTo>
                      <a:pt x="154" y="125"/>
                    </a:lnTo>
                    <a:lnTo>
                      <a:pt x="153" y="119"/>
                    </a:lnTo>
                    <a:lnTo>
                      <a:pt x="150" y="116"/>
                    </a:lnTo>
                    <a:lnTo>
                      <a:pt x="148" y="112"/>
                    </a:lnTo>
                    <a:lnTo>
                      <a:pt x="144" y="108"/>
                    </a:lnTo>
                    <a:lnTo>
                      <a:pt x="139" y="105"/>
                    </a:lnTo>
                    <a:lnTo>
                      <a:pt x="135" y="104"/>
                    </a:lnTo>
                    <a:lnTo>
                      <a:pt x="130" y="104"/>
                    </a:lnTo>
                    <a:lnTo>
                      <a:pt x="130" y="10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1EDD8B4C-DE47-41AE-A45E-37B1448B55CE}"/>
                </a:ext>
              </a:extLst>
            </p:cNvPr>
            <p:cNvSpPr txBox="1"/>
            <p:nvPr/>
          </p:nvSpPr>
          <p:spPr>
            <a:xfrm>
              <a:off x="915539" y="4009150"/>
              <a:ext cx="38827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  Websites             </a:t>
              </a:r>
              <a:r>
                <a:rPr lang="en-US" altLang="zh-CN" dirty="0">
                  <a:solidFill>
                    <a:srgbClr val="002060"/>
                  </a:solidFill>
                </a:rPr>
                <a:t>Scraper </a:t>
              </a:r>
              <a:r>
                <a:rPr lang="en-US" altLang="zh-CN" dirty="0"/>
                <a:t>             </a:t>
              </a:r>
              <a:r>
                <a:rPr lang="en-US" altLang="zh-CN" dirty="0">
                  <a:solidFill>
                    <a:schemeClr val="accent3">
                      <a:lumMod val="50000"/>
                    </a:schemeClr>
                  </a:solidFill>
                </a:rPr>
                <a:t>Data</a:t>
              </a:r>
              <a:endParaRPr lang="zh-CN" altLang="en-US" dirty="0">
                <a:solidFill>
                  <a:schemeClr val="accent3">
                    <a:lumMod val="50000"/>
                  </a:schemeClr>
                </a:solidFill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662396426"/>
      </p:ext>
    </p:extLst>
  </p:cSld>
  <p:clrMapOvr>
    <a:masterClrMapping/>
  </p:clrMapOvr>
  <p:transition spd="slow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00"/>
                            </p:stCondLst>
                            <p:childTnLst>
                              <p:par>
                                <p:cTn id="1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3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/>
      <p:bldP spid="27" grpId="0"/>
      <p:bldP spid="8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直接连接符 23"/>
          <p:cNvCxnSpPr/>
          <p:nvPr/>
        </p:nvCxnSpPr>
        <p:spPr>
          <a:xfrm>
            <a:off x="687010" y="832152"/>
            <a:ext cx="10817981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椭圆 24"/>
          <p:cNvSpPr/>
          <p:nvPr/>
        </p:nvSpPr>
        <p:spPr>
          <a:xfrm>
            <a:off x="862508" y="322924"/>
            <a:ext cx="366369" cy="366369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211943" y="275107"/>
            <a:ext cx="17908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667" b="0" i="0" u="none" strike="noStrike" kern="1200" cap="none" spc="4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研究</a:t>
            </a:r>
            <a:r>
              <a:rPr lang="zh-CN" altLang="en-US" sz="2800" spc="400" noProof="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方法</a:t>
            </a:r>
            <a:endParaRPr kumimoji="0" lang="zh-CN" altLang="en-US" sz="2667" b="0" i="0" u="none" strike="noStrike" kern="1200" cap="none" spc="4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224107" y="357181"/>
            <a:ext cx="34002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Kozuka Gothic Pro R" panose="020B0400000000000000" pitchFamily="34" charset="-128"/>
                <a:cs typeface="Arial" panose="020B0604020202020204" pitchFamily="34" charset="0"/>
              </a:rPr>
              <a:t>RESEARCH  METHOD</a:t>
            </a:r>
          </a:p>
        </p:txBody>
      </p:sp>
      <p:cxnSp>
        <p:nvCxnSpPr>
          <p:cNvPr id="28" name="直接连接符 27"/>
          <p:cNvCxnSpPr/>
          <p:nvPr/>
        </p:nvCxnSpPr>
        <p:spPr>
          <a:xfrm>
            <a:off x="3076171" y="384399"/>
            <a:ext cx="0" cy="27812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/>
          <p:cNvSpPr txBox="1"/>
          <p:nvPr/>
        </p:nvSpPr>
        <p:spPr>
          <a:xfrm>
            <a:off x="14146653" y="8510119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延时符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EB2F5989-88CE-40FE-95F6-CF174D77E8A7}"/>
              </a:ext>
            </a:extLst>
          </p:cNvPr>
          <p:cNvSpPr/>
          <p:nvPr/>
        </p:nvSpPr>
        <p:spPr bwMode="auto">
          <a:xfrm>
            <a:off x="1228877" y="1349943"/>
            <a:ext cx="4000500" cy="545003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X</a:t>
            </a:r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变量：</a:t>
            </a: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APP</a:t>
            </a:r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重要特征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DC4C644-8B08-4D24-AA72-48AF52CA69C4}"/>
              </a:ext>
            </a:extLst>
          </p:cNvPr>
          <p:cNvSpPr txBox="1"/>
          <p:nvPr/>
        </p:nvSpPr>
        <p:spPr>
          <a:xfrm>
            <a:off x="3067802" y="1942760"/>
            <a:ext cx="438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标注: 下箭头 13">
            <a:extLst>
              <a:ext uri="{FF2B5EF4-FFF2-40B4-BE49-F238E27FC236}">
                <a16:creationId xmlns:a16="http://schemas.microsoft.com/office/drawing/2014/main" id="{DA180642-87FC-4988-8BCC-22C5AD3819A4}"/>
              </a:ext>
            </a:extLst>
          </p:cNvPr>
          <p:cNvSpPr/>
          <p:nvPr/>
        </p:nvSpPr>
        <p:spPr bwMode="auto">
          <a:xfrm>
            <a:off x="1228877" y="2337006"/>
            <a:ext cx="4000500" cy="951127"/>
          </a:xfrm>
          <a:prstGeom prst="downArrowCallout">
            <a:avLst>
              <a:gd name="adj1" fmla="val 27314"/>
              <a:gd name="adj2" fmla="val 26157"/>
              <a:gd name="adj3" fmla="val 25000"/>
              <a:gd name="adj4" fmla="val 57893"/>
            </a:avLst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y</a:t>
            </a:r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变量：</a:t>
            </a: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APP</a:t>
            </a:r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评分（二分类）</a:t>
            </a: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4F57E7AA-50DB-4FA9-AEE6-C30D90CF54DF}"/>
              </a:ext>
            </a:extLst>
          </p:cNvPr>
          <p:cNvGrpSpPr/>
          <p:nvPr/>
        </p:nvGrpSpPr>
        <p:grpSpPr>
          <a:xfrm>
            <a:off x="2175794" y="3842602"/>
            <a:ext cx="2154932" cy="2178947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6" name="同心圆 35">
              <a:extLst>
                <a:ext uri="{FF2B5EF4-FFF2-40B4-BE49-F238E27FC236}">
                  <a16:creationId xmlns:a16="http://schemas.microsoft.com/office/drawing/2014/main" id="{613C347C-BC03-42F3-B078-14177F8108F4}"/>
                </a:ext>
              </a:extLst>
            </p:cNvPr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E4A12B32-F6CF-4CE5-BC3D-44CCFB099757}"/>
                </a:ext>
              </a:extLst>
            </p:cNvPr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8FF20C8D-01A3-4CE7-86EA-7782871121E9}"/>
              </a:ext>
            </a:extLst>
          </p:cNvPr>
          <p:cNvSpPr txBox="1"/>
          <p:nvPr/>
        </p:nvSpPr>
        <p:spPr>
          <a:xfrm>
            <a:off x="2679899" y="4209561"/>
            <a:ext cx="1267068" cy="1445002"/>
          </a:xfrm>
          <a:prstGeom prst="roundRect">
            <a:avLst>
              <a:gd name="adj" fmla="val 2782"/>
            </a:avLst>
          </a:prstGeom>
          <a:noFill/>
          <a:ln w="19050">
            <a:noFill/>
            <a:prstDash val="solid"/>
          </a:ln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zh-CN" altLang="en-US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逻辑回归</a:t>
            </a:r>
            <a:endParaRPr lang="en-US" altLang="zh-CN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Aft>
                <a:spcPts val="600"/>
              </a:spcAft>
            </a:pPr>
            <a:r>
              <a:rPr lang="zh-CN" altLang="en-US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随机森林</a:t>
            </a:r>
            <a:endParaRPr lang="en-US" altLang="zh-CN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Aft>
                <a:spcPts val="600"/>
              </a:spcAft>
            </a:pPr>
            <a:r>
              <a:rPr lang="en-US" altLang="zh-CN" b="1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XGBoost</a:t>
            </a:r>
            <a:endParaRPr lang="en-US" altLang="zh-CN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Aft>
                <a:spcPts val="600"/>
              </a:spcAft>
            </a:pPr>
            <a:r>
              <a:rPr lang="zh-CN" altLang="en-US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神经网络</a:t>
            </a:r>
            <a:endParaRPr lang="zh-CN" altLang="en-US" b="1" dirty="0">
              <a:solidFill>
                <a:srgbClr val="C00000"/>
              </a:solidFill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8" name="箭头: 右 17">
            <a:extLst>
              <a:ext uri="{FF2B5EF4-FFF2-40B4-BE49-F238E27FC236}">
                <a16:creationId xmlns:a16="http://schemas.microsoft.com/office/drawing/2014/main" id="{7CE14B35-33F9-4737-A456-31EE3837453F}"/>
              </a:ext>
            </a:extLst>
          </p:cNvPr>
          <p:cNvSpPr/>
          <p:nvPr/>
        </p:nvSpPr>
        <p:spPr bwMode="auto">
          <a:xfrm>
            <a:off x="4850678" y="4622659"/>
            <a:ext cx="2154932" cy="618805"/>
          </a:xfrm>
          <a:prstGeom prst="rightArrow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评估对比</a:t>
            </a: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E5814592-506E-4C75-89B5-43BF9AB4DC32}"/>
              </a:ext>
            </a:extLst>
          </p:cNvPr>
          <p:cNvGrpSpPr/>
          <p:nvPr/>
        </p:nvGrpSpPr>
        <p:grpSpPr>
          <a:xfrm>
            <a:off x="7525563" y="4320227"/>
            <a:ext cx="2351771" cy="1445003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23" name="同心圆 35">
              <a:extLst>
                <a:ext uri="{FF2B5EF4-FFF2-40B4-BE49-F238E27FC236}">
                  <a16:creationId xmlns:a16="http://schemas.microsoft.com/office/drawing/2014/main" id="{0CCA0421-75EF-47F2-AA32-796F191637ED}"/>
                </a:ext>
              </a:extLst>
            </p:cNvPr>
            <p:cNvSpPr/>
            <p:nvPr/>
          </p:nvSpPr>
          <p:spPr>
            <a:xfrm>
              <a:off x="304800" y="673100"/>
              <a:ext cx="4000500" cy="4000500"/>
            </a:xfrm>
            <a:prstGeom prst="roundRect">
              <a:avLst/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9" name="椭圆 28">
              <a:extLst>
                <a:ext uri="{FF2B5EF4-FFF2-40B4-BE49-F238E27FC236}">
                  <a16:creationId xmlns:a16="http://schemas.microsoft.com/office/drawing/2014/main" id="{3FED17F8-656D-40A3-B76F-C815B7C8C3D7}"/>
                </a:ext>
              </a:extLst>
            </p:cNvPr>
            <p:cNvSpPr/>
            <p:nvPr/>
          </p:nvSpPr>
          <p:spPr>
            <a:xfrm>
              <a:off x="392112" y="760412"/>
              <a:ext cx="3825874" cy="3825874"/>
            </a:xfrm>
            <a:prstGeom prst="roundRect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b="1" dirty="0">
                  <a:solidFill>
                    <a:schemeClr val="tx1"/>
                  </a:solidFill>
                </a:rPr>
                <a:t>特征重要性</a:t>
              </a:r>
              <a:endParaRPr lang="en-US" altLang="zh-CN" b="1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zh-CN" b="1" dirty="0">
                  <a:solidFill>
                    <a:schemeClr val="tx1"/>
                  </a:solidFill>
                </a:rPr>
                <a:t>&amp;</a:t>
              </a:r>
            </a:p>
            <a:p>
              <a:pPr algn="ctr"/>
              <a:r>
                <a:rPr lang="zh-CN" altLang="en-US" b="1" dirty="0">
                  <a:solidFill>
                    <a:schemeClr val="tx1"/>
                  </a:solidFill>
                </a:rPr>
                <a:t>最优模型</a:t>
              </a:r>
              <a:endParaRPr lang="en-US" altLang="zh-CN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E42A30AA-5820-4B85-ABA3-43645CA3A994}"/>
              </a:ext>
            </a:extLst>
          </p:cNvPr>
          <p:cNvGrpSpPr/>
          <p:nvPr/>
        </p:nvGrpSpPr>
        <p:grpSpPr>
          <a:xfrm rot="12418002">
            <a:off x="7694913" y="1804810"/>
            <a:ext cx="2936229" cy="1450922"/>
            <a:chOff x="4389543" y="1687097"/>
            <a:chExt cx="2936229" cy="1450922"/>
          </a:xfrm>
        </p:grpSpPr>
        <p:sp>
          <p:nvSpPr>
            <p:cNvPr id="30" name="椭圆 29">
              <a:extLst>
                <a:ext uri="{FF2B5EF4-FFF2-40B4-BE49-F238E27FC236}">
                  <a16:creationId xmlns:a16="http://schemas.microsoft.com/office/drawing/2014/main" id="{64941E31-7557-417B-87D9-AED85CAB61DA}"/>
                </a:ext>
              </a:extLst>
            </p:cNvPr>
            <p:cNvSpPr/>
            <p:nvPr/>
          </p:nvSpPr>
          <p:spPr>
            <a:xfrm>
              <a:off x="6470093" y="2011678"/>
              <a:ext cx="525577" cy="52557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>
              <a:outerShdw blurRad="254000" dist="190500" dir="8100000" algn="tr" rotWithShape="0">
                <a:prstClr val="black">
                  <a:alpha val="5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C00000"/>
                </a:solidFill>
              </a:endParaRPr>
            </a:p>
          </p:txBody>
        </p:sp>
        <p:sp>
          <p:nvSpPr>
            <p:cNvPr id="31" name="椭圆 30">
              <a:extLst>
                <a:ext uri="{FF2B5EF4-FFF2-40B4-BE49-F238E27FC236}">
                  <a16:creationId xmlns:a16="http://schemas.microsoft.com/office/drawing/2014/main" id="{12A9BFC9-0134-47DE-B134-74A62322736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99438" y="1687097"/>
              <a:ext cx="396000" cy="396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>
              <a:outerShdw blurRad="254000" dist="190500" dir="8100000" algn="tr" rotWithShape="0">
                <a:prstClr val="black">
                  <a:alpha val="5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C00000"/>
                </a:solidFill>
              </a:endParaRPr>
            </a:p>
          </p:txBody>
        </p:sp>
        <p:sp>
          <p:nvSpPr>
            <p:cNvPr id="32" name="椭圆 31">
              <a:extLst>
                <a:ext uri="{FF2B5EF4-FFF2-40B4-BE49-F238E27FC236}">
                  <a16:creationId xmlns:a16="http://schemas.microsoft.com/office/drawing/2014/main" id="{EA287557-45C8-4299-BAC4-A9DDA3CF613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81938" y="2035317"/>
              <a:ext cx="277200" cy="2772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>
              <a:outerShdw blurRad="190500" dist="127000" dir="8100000" algn="tr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C00000"/>
                </a:solidFill>
              </a:endParaRPr>
            </a:p>
          </p:txBody>
        </p:sp>
        <p:sp>
          <p:nvSpPr>
            <p:cNvPr id="33" name="椭圆 32">
              <a:extLst>
                <a:ext uri="{FF2B5EF4-FFF2-40B4-BE49-F238E27FC236}">
                  <a16:creationId xmlns:a16="http://schemas.microsoft.com/office/drawing/2014/main" id="{F6F3DE08-CD8E-4B40-A9D2-EF76A81FE43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89543" y="2500234"/>
              <a:ext cx="216000" cy="216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>
              <a:outerShdw blurRad="190500" dist="127000" dir="8100000" algn="tr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C00000"/>
                </a:solidFill>
              </a:endParaRPr>
            </a:p>
          </p:txBody>
        </p:sp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164B23E3-5601-4336-858B-CECF13EBBD2F}"/>
                </a:ext>
              </a:extLst>
            </p:cNvPr>
            <p:cNvGrpSpPr/>
            <p:nvPr/>
          </p:nvGrpSpPr>
          <p:grpSpPr>
            <a:xfrm>
              <a:off x="6742189" y="2554436"/>
              <a:ext cx="583583" cy="583583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35" name="同心圆 117">
                <a:extLst>
                  <a:ext uri="{FF2B5EF4-FFF2-40B4-BE49-F238E27FC236}">
                    <a16:creationId xmlns:a16="http://schemas.microsoft.com/office/drawing/2014/main" id="{7F889091-1AB6-48A6-99C5-86F096F4B7BA}"/>
                  </a:ext>
                </a:extLst>
              </p:cNvPr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36" name="椭圆 35">
                <a:extLst>
                  <a:ext uri="{FF2B5EF4-FFF2-40B4-BE49-F238E27FC236}">
                    <a16:creationId xmlns:a16="http://schemas.microsoft.com/office/drawing/2014/main" id="{972F0401-D885-4204-8BF0-84756E628CD3}"/>
                  </a:ext>
                </a:extLst>
              </p:cNvPr>
              <p:cNvSpPr/>
              <p:nvPr/>
            </p:nvSpPr>
            <p:spPr>
              <a:xfrm>
                <a:off x="392112" y="760412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C00000"/>
                  </a:solidFill>
                </a:endParaRPr>
              </a:p>
            </p:txBody>
          </p:sp>
        </p:grpSp>
        <p:grpSp>
          <p:nvGrpSpPr>
            <p:cNvPr id="37" name="组合 36">
              <a:extLst>
                <a:ext uri="{FF2B5EF4-FFF2-40B4-BE49-F238E27FC236}">
                  <a16:creationId xmlns:a16="http://schemas.microsoft.com/office/drawing/2014/main" id="{B938F289-5F2A-44F0-88A1-F1CE512F16EB}"/>
                </a:ext>
              </a:extLst>
            </p:cNvPr>
            <p:cNvGrpSpPr/>
            <p:nvPr/>
          </p:nvGrpSpPr>
          <p:grpSpPr>
            <a:xfrm>
              <a:off x="5987876" y="1688018"/>
              <a:ext cx="484598" cy="484598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38" name="同心圆 120">
                <a:extLst>
                  <a:ext uri="{FF2B5EF4-FFF2-40B4-BE49-F238E27FC236}">
                    <a16:creationId xmlns:a16="http://schemas.microsoft.com/office/drawing/2014/main" id="{F154C946-6999-44D8-AA56-CE0E1E32E5F6}"/>
                  </a:ext>
                </a:extLst>
              </p:cNvPr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39" name="椭圆 38">
                <a:extLst>
                  <a:ext uri="{FF2B5EF4-FFF2-40B4-BE49-F238E27FC236}">
                    <a16:creationId xmlns:a16="http://schemas.microsoft.com/office/drawing/2014/main" id="{55F2A31C-6BF9-42C3-BEA2-282753DFDE19}"/>
                  </a:ext>
                </a:extLst>
              </p:cNvPr>
              <p:cNvSpPr/>
              <p:nvPr/>
            </p:nvSpPr>
            <p:spPr>
              <a:xfrm>
                <a:off x="392112" y="760412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C00000"/>
                  </a:solidFill>
                </a:endParaRPr>
              </a:p>
            </p:txBody>
          </p:sp>
        </p:grpSp>
        <p:grpSp>
          <p:nvGrpSpPr>
            <p:cNvPr id="40" name="组合 39">
              <a:extLst>
                <a:ext uri="{FF2B5EF4-FFF2-40B4-BE49-F238E27FC236}">
                  <a16:creationId xmlns:a16="http://schemas.microsoft.com/office/drawing/2014/main" id="{437637AC-9047-415B-9985-D7A232862545}"/>
                </a:ext>
              </a:extLst>
            </p:cNvPr>
            <p:cNvGrpSpPr/>
            <p:nvPr/>
          </p:nvGrpSpPr>
          <p:grpSpPr>
            <a:xfrm>
              <a:off x="5084782" y="1834061"/>
              <a:ext cx="339856" cy="339856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41" name="同心圆 126">
                <a:extLst>
                  <a:ext uri="{FF2B5EF4-FFF2-40B4-BE49-F238E27FC236}">
                    <a16:creationId xmlns:a16="http://schemas.microsoft.com/office/drawing/2014/main" id="{893EC28C-899B-4EF3-A336-74B1DBD86B21}"/>
                  </a:ext>
                </a:extLst>
              </p:cNvPr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42" name="椭圆 41">
                <a:extLst>
                  <a:ext uri="{FF2B5EF4-FFF2-40B4-BE49-F238E27FC236}">
                    <a16:creationId xmlns:a16="http://schemas.microsoft.com/office/drawing/2014/main" id="{2335E3FE-3F2D-41A0-B5D7-B9D91461D768}"/>
                  </a:ext>
                </a:extLst>
              </p:cNvPr>
              <p:cNvSpPr/>
              <p:nvPr/>
            </p:nvSpPr>
            <p:spPr>
              <a:xfrm>
                <a:off x="392112" y="760412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C00000"/>
                  </a:solidFill>
                </a:endParaRPr>
              </a:p>
            </p:txBody>
          </p:sp>
        </p:grpSp>
        <p:grpSp>
          <p:nvGrpSpPr>
            <p:cNvPr id="43" name="组合 42">
              <a:extLst>
                <a:ext uri="{FF2B5EF4-FFF2-40B4-BE49-F238E27FC236}">
                  <a16:creationId xmlns:a16="http://schemas.microsoft.com/office/drawing/2014/main" id="{8736A9D6-DB60-4EC9-A32F-BF39E47680DB}"/>
                </a:ext>
              </a:extLst>
            </p:cNvPr>
            <p:cNvGrpSpPr/>
            <p:nvPr/>
          </p:nvGrpSpPr>
          <p:grpSpPr>
            <a:xfrm>
              <a:off x="4577361" y="2286548"/>
              <a:ext cx="226575" cy="226575"/>
              <a:chOff x="304800" y="673100"/>
              <a:chExt cx="4000500" cy="4000500"/>
            </a:xfrm>
            <a:effectLst>
              <a:outerShdw blurRad="127000" dist="1270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44" name="同心圆 132">
                <a:extLst>
                  <a:ext uri="{FF2B5EF4-FFF2-40B4-BE49-F238E27FC236}">
                    <a16:creationId xmlns:a16="http://schemas.microsoft.com/office/drawing/2014/main" id="{DC5F1335-8D96-4F2B-A26A-33774A3D08B7}"/>
                  </a:ext>
                </a:extLst>
              </p:cNvPr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45" name="椭圆 44">
                <a:extLst>
                  <a:ext uri="{FF2B5EF4-FFF2-40B4-BE49-F238E27FC236}">
                    <a16:creationId xmlns:a16="http://schemas.microsoft.com/office/drawing/2014/main" id="{314C1DB7-7FBD-4F85-A415-59F2A9E772D5}"/>
                  </a:ext>
                </a:extLst>
              </p:cNvPr>
              <p:cNvSpPr/>
              <p:nvPr/>
            </p:nvSpPr>
            <p:spPr>
              <a:xfrm>
                <a:off x="392112" y="760412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C00000"/>
                  </a:solidFill>
                </a:endParaRPr>
              </a:p>
            </p:txBody>
          </p:sp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2994317342"/>
      </p:ext>
    </p:extLst>
  </p:cSld>
  <p:clrMapOvr>
    <a:masterClrMapping/>
  </p:clrMapOvr>
  <p:transition spd="slow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00"/>
                            </p:stCondLst>
                            <p:childTnLst>
                              <p:par>
                                <p:cTn id="1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3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/>
      <p:bldP spid="27" grpId="0"/>
      <p:bldP spid="8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Box 43"/>
          <p:cNvSpPr txBox="1"/>
          <p:nvPr/>
        </p:nvSpPr>
        <p:spPr>
          <a:xfrm>
            <a:off x="5771045" y="2752488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属性处理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5771045" y="3371115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缺失值处理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7556148" y="2783265"/>
            <a:ext cx="33764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rgbClr val="C00000"/>
                </a:solidFill>
                <a:latin typeface="Arial" panose="020B0604020202020204" pitchFamily="34" charset="0"/>
                <a:ea typeface="Kozuka Gothic Pro R" panose="020B0400000000000000" pitchFamily="34" charset="-128"/>
                <a:cs typeface="Arial" panose="020B0604020202020204" pitchFamily="34" charset="0"/>
              </a:rPr>
              <a:t>ATTRIBUTE PROCESSING</a:t>
            </a:r>
            <a:endParaRPr lang="zh-CN" altLang="en-US" sz="2000" dirty="0">
              <a:solidFill>
                <a:srgbClr val="C00000"/>
              </a:solidFill>
              <a:latin typeface="Arial" panose="020B0604020202020204" pitchFamily="34" charset="0"/>
              <a:ea typeface="Kozuka Gothic Pro R" panose="020B0400000000000000" pitchFamily="34" charset="-128"/>
              <a:cs typeface="Arial" panose="020B0604020202020204" pitchFamily="34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7556148" y="3434276"/>
            <a:ext cx="39326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rgbClr val="C00000"/>
                </a:solidFill>
                <a:latin typeface="Arial" panose="020B0604020202020204" pitchFamily="34" charset="0"/>
                <a:ea typeface="Kozuka Gothic Pro R" panose="020B0400000000000000" pitchFamily="34" charset="-128"/>
                <a:cs typeface="Arial" panose="020B0604020202020204" pitchFamily="34" charset="0"/>
              </a:rPr>
              <a:t>MISSING</a:t>
            </a:r>
            <a:r>
              <a:rPr lang="en-US" altLang="zh-CN" sz="1600" dirty="0">
                <a:solidFill>
                  <a:srgbClr val="C00000"/>
                </a:solidFill>
                <a:latin typeface="Kozuka Gothic Pro R" panose="020B0400000000000000" pitchFamily="34" charset="-128"/>
                <a:ea typeface="Kozuka Gothic Pro R" panose="020B0400000000000000" pitchFamily="34" charset="-128"/>
              </a:rPr>
              <a:t> </a:t>
            </a:r>
            <a:r>
              <a:rPr lang="en-US" altLang="zh-CN" sz="2000" dirty="0">
                <a:solidFill>
                  <a:srgbClr val="C00000"/>
                </a:solidFill>
                <a:latin typeface="Arial" panose="020B0604020202020204" pitchFamily="34" charset="0"/>
                <a:ea typeface="Kozuka Gothic Pro R" panose="020B0400000000000000" pitchFamily="34" charset="-128"/>
                <a:cs typeface="Arial" panose="020B0604020202020204" pitchFamily="34" charset="0"/>
              </a:rPr>
              <a:t>VALUE PROCESSING</a:t>
            </a:r>
            <a:endParaRPr lang="zh-CN" altLang="en-US" sz="2000" dirty="0">
              <a:solidFill>
                <a:srgbClr val="C00000"/>
              </a:solidFill>
              <a:latin typeface="Arial" panose="020B0604020202020204" pitchFamily="34" charset="0"/>
              <a:ea typeface="Kozuka Gothic Pro R" panose="020B0400000000000000" pitchFamily="34" charset="-128"/>
              <a:cs typeface="Arial" panose="020B0604020202020204" pitchFamily="34" charset="0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2888020" y="2498092"/>
            <a:ext cx="1734808" cy="1734808"/>
            <a:chOff x="2683251" y="1980687"/>
            <a:chExt cx="1301106" cy="1301106"/>
          </a:xfrm>
          <a:effectLst>
            <a:outerShdw blurRad="2540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55" name="椭圆 54"/>
            <p:cNvSpPr/>
            <p:nvPr/>
          </p:nvSpPr>
          <p:spPr>
            <a:xfrm>
              <a:off x="2683251" y="1980687"/>
              <a:ext cx="1301106" cy="1301106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3093233" y="2220135"/>
              <a:ext cx="481142" cy="807914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CN" sz="6400" b="1" dirty="0">
                  <a:solidFill>
                    <a:schemeClr val="bg1"/>
                  </a:solidFill>
                  <a:latin typeface="Arial" panose="020B0604020202020204" pitchFamily="34" charset="0"/>
                  <a:ea typeface="造字工房劲黑（非商用）常规体" pitchFamily="50" charset="-122"/>
                  <a:cs typeface="Arial" panose="020B0604020202020204" pitchFamily="34" charset="0"/>
                </a:rPr>
                <a:t>2</a:t>
              </a:r>
              <a:endParaRPr lang="zh-CN" altLang="en-US" sz="6400" b="1" dirty="0">
                <a:solidFill>
                  <a:schemeClr val="bg1"/>
                </a:solidFill>
                <a:latin typeface="Arial" panose="020B0604020202020204" pitchFamily="34" charset="0"/>
                <a:ea typeface="造字工房劲黑（非商用）常规体" pitchFamily="50" charset="-122"/>
                <a:cs typeface="Arial" panose="020B0604020202020204" pitchFamily="34" charset="0"/>
              </a:endParaRPr>
            </a:p>
          </p:txBody>
        </p:sp>
      </p:grpSp>
      <p:cxnSp>
        <p:nvCxnSpPr>
          <p:cNvPr id="57" name="直接连接符 56"/>
          <p:cNvCxnSpPr/>
          <p:nvPr/>
        </p:nvCxnSpPr>
        <p:spPr>
          <a:xfrm flipV="1">
            <a:off x="5010112" y="2498092"/>
            <a:ext cx="0" cy="1734811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椭圆 57"/>
          <p:cNvSpPr/>
          <p:nvPr/>
        </p:nvSpPr>
        <p:spPr>
          <a:xfrm>
            <a:off x="5379194" y="2841005"/>
            <a:ext cx="366369" cy="366369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9" name="椭圆 58"/>
          <p:cNvSpPr/>
          <p:nvPr/>
        </p:nvSpPr>
        <p:spPr>
          <a:xfrm>
            <a:off x="5379194" y="3424156"/>
            <a:ext cx="366369" cy="366369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4146653" y="8510119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延时符</a:t>
            </a:r>
          </a:p>
        </p:txBody>
      </p:sp>
    </p:spTree>
    <p:custDataLst>
      <p:tags r:id="rId1"/>
    </p:custDataLst>
  </p:cSld>
  <p:clrMapOvr>
    <a:masterClrMapping/>
  </p:clrMapOvr>
  <p:transition spd="slow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45" grpId="0"/>
      <p:bldP spid="48" grpId="0"/>
      <p:bldP spid="49" grpId="0"/>
      <p:bldP spid="58" grpId="0" animBg="1"/>
      <p:bldP spid="59" grpId="0" animBg="1"/>
      <p:bldP spid="2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直接连接符 23"/>
          <p:cNvCxnSpPr/>
          <p:nvPr/>
        </p:nvCxnSpPr>
        <p:spPr>
          <a:xfrm>
            <a:off x="687010" y="832152"/>
            <a:ext cx="10817981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椭圆 24"/>
          <p:cNvSpPr/>
          <p:nvPr/>
        </p:nvSpPr>
        <p:spPr>
          <a:xfrm>
            <a:off x="862508" y="322924"/>
            <a:ext cx="366369" cy="366369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26" name="TextBox 25"/>
          <p:cNvSpPr txBox="1"/>
          <p:nvPr/>
        </p:nvSpPr>
        <p:spPr>
          <a:xfrm>
            <a:off x="1211943" y="275107"/>
            <a:ext cx="18261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zh-CN" altLang="en-US" sz="2800" spc="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属性处理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236015" y="342252"/>
            <a:ext cx="40074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altLang="zh-CN" sz="2400" dirty="0">
                <a:solidFill>
                  <a:srgbClr val="C00000"/>
                </a:solidFill>
                <a:latin typeface="Arial" panose="020B0604020202020204" pitchFamily="34" charset="0"/>
                <a:ea typeface="Kozuka Gothic Pro R" panose="020B0400000000000000" pitchFamily="34" charset="-128"/>
                <a:cs typeface="Arial" panose="020B0604020202020204" pitchFamily="34" charset="0"/>
              </a:rPr>
              <a:t>ATTRIBUTE PROCESSING</a:t>
            </a:r>
          </a:p>
        </p:txBody>
      </p:sp>
      <p:cxnSp>
        <p:nvCxnSpPr>
          <p:cNvPr id="28" name="直接连接符 27"/>
          <p:cNvCxnSpPr/>
          <p:nvPr/>
        </p:nvCxnSpPr>
        <p:spPr>
          <a:xfrm>
            <a:off x="3076171" y="384399"/>
            <a:ext cx="0" cy="27812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/>
          <p:cNvSpPr txBox="1"/>
          <p:nvPr/>
        </p:nvSpPr>
        <p:spPr>
          <a:xfrm>
            <a:off x="14146653" y="8510119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延时符</a:t>
            </a: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2157060"/>
              </p:ext>
            </p:extLst>
          </p:nvPr>
        </p:nvGraphicFramePr>
        <p:xfrm>
          <a:off x="862508" y="1001783"/>
          <a:ext cx="10443410" cy="573193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897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234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791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1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94453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900" b="1" dirty="0"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属性</a:t>
                      </a: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900" b="1" dirty="0"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处理方法</a:t>
                      </a: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900" b="1" dirty="0"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处理前</a:t>
                      </a: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900" b="1" dirty="0"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处理后</a:t>
                      </a: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900" dirty="0"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title &amp; description</a:t>
                      </a:r>
                      <a:endParaRPr lang="zh-CN" altLang="en-US" sz="1900" dirty="0"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900" dirty="0"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检测、翻译</a:t>
                      </a: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az-Cyrl-AZ" altLang="zh-CN" sz="1900" dirty="0"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Дурак Новый</a:t>
                      </a:r>
                      <a:endParaRPr lang="zh-CN" altLang="en-US" sz="1900" dirty="0"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900" dirty="0"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Fool New</a:t>
                      </a:r>
                      <a:endParaRPr lang="zh-CN" altLang="en-US" sz="1900" dirty="0"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900" dirty="0"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category</a:t>
                      </a:r>
                      <a:endParaRPr lang="zh-CN" altLang="en-US" sz="1900" dirty="0"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900" dirty="0"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提取主要类别</a:t>
                      </a: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900" dirty="0"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'GAME_CARD'</a:t>
                      </a:r>
                      <a:endParaRPr lang="zh-CN" altLang="en-US" sz="1900" dirty="0"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900" dirty="0"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'GAME'</a:t>
                      </a:r>
                      <a:endParaRPr lang="zh-CN" altLang="en-US" sz="1900" dirty="0"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4432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900" dirty="0"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histogram</a:t>
                      </a:r>
                      <a:endParaRPr lang="zh-CN" altLang="en-US" sz="1900" dirty="0"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900" dirty="0"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拆分</a:t>
                      </a: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900" dirty="0"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{5: 6800, </a:t>
                      </a:r>
                    </a:p>
                    <a:p>
                      <a:pPr algn="ctr"/>
                      <a:r>
                        <a:rPr lang="en-US" altLang="zh-CN" sz="1900" dirty="0"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1900" baseline="0" dirty="0"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1900" dirty="0"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4: 816, </a:t>
                      </a:r>
                    </a:p>
                    <a:p>
                      <a:pPr algn="ctr"/>
                      <a:r>
                        <a:rPr lang="en-US" altLang="zh-CN" sz="1900" dirty="0"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 3: 476, </a:t>
                      </a:r>
                    </a:p>
                    <a:p>
                      <a:pPr algn="ctr"/>
                      <a:r>
                        <a:rPr lang="en-US" altLang="zh-CN" sz="1900" dirty="0"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 2: 340, </a:t>
                      </a:r>
                    </a:p>
                    <a:p>
                      <a:pPr algn="ctr"/>
                      <a:r>
                        <a:rPr lang="en-US" altLang="zh-CN" sz="1900" dirty="0"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 1: 1224}</a:t>
                      </a:r>
                      <a:endParaRPr lang="zh-CN" altLang="en-US" sz="1900" dirty="0"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900" dirty="0"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rating#5</a:t>
                      </a:r>
                      <a:r>
                        <a:rPr lang="zh-CN" altLang="en-US" sz="1900" dirty="0"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：</a:t>
                      </a:r>
                      <a:r>
                        <a:rPr lang="en-US" altLang="zh-CN" sz="1900" dirty="0"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0.704</a:t>
                      </a:r>
                    </a:p>
                    <a:p>
                      <a:pPr algn="ctr"/>
                      <a:r>
                        <a:rPr lang="en-US" altLang="zh-CN" sz="1900" dirty="0"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rating#4</a:t>
                      </a:r>
                      <a:r>
                        <a:rPr lang="zh-CN" altLang="en-US" sz="1900" dirty="0"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：</a:t>
                      </a:r>
                      <a:r>
                        <a:rPr lang="en-US" altLang="zh-CN" sz="1900" dirty="0"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0.084</a:t>
                      </a:r>
                    </a:p>
                    <a:p>
                      <a:pPr algn="ctr"/>
                      <a:r>
                        <a:rPr lang="en-US" altLang="zh-CN" sz="1900" dirty="0"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rating#3</a:t>
                      </a:r>
                      <a:r>
                        <a:rPr lang="zh-CN" altLang="en-US" sz="1900" dirty="0"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：</a:t>
                      </a:r>
                      <a:r>
                        <a:rPr lang="en-US" altLang="zh-CN" sz="1900" dirty="0"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0.049</a:t>
                      </a:r>
                    </a:p>
                    <a:p>
                      <a:pPr algn="ctr"/>
                      <a:r>
                        <a:rPr lang="en-US" altLang="zh-CN" sz="1900" dirty="0"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rating#2</a:t>
                      </a:r>
                      <a:r>
                        <a:rPr lang="zh-CN" altLang="en-US" sz="1900" dirty="0"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：</a:t>
                      </a:r>
                      <a:r>
                        <a:rPr lang="en-US" altLang="zh-CN" sz="1900" dirty="0"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0.035</a:t>
                      </a:r>
                    </a:p>
                    <a:p>
                      <a:pPr algn="ctr"/>
                      <a:r>
                        <a:rPr lang="en-US" altLang="zh-CN" sz="1900" dirty="0"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rating#1</a:t>
                      </a:r>
                      <a:r>
                        <a:rPr lang="zh-CN" altLang="en-US" sz="1900" dirty="0"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：</a:t>
                      </a:r>
                      <a:r>
                        <a:rPr lang="en-US" altLang="zh-CN" sz="1900" dirty="0"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0.127</a:t>
                      </a:r>
                      <a:endParaRPr lang="zh-CN" altLang="en-US" sz="1900" dirty="0"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900" dirty="0"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content ratings</a:t>
                      </a:r>
                      <a:endParaRPr lang="zh-CN" altLang="en-US" sz="1900" dirty="0"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900" dirty="0"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提取主要分级</a:t>
                      </a: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900" dirty="0"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['Everyone']</a:t>
                      </a:r>
                      <a:endParaRPr lang="zh-CN" altLang="en-US" sz="1900" dirty="0"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900" dirty="0"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['Everyone']</a:t>
                      </a:r>
                      <a:endParaRPr lang="zh-CN" altLang="en-US" sz="1900" dirty="0"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9088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900" dirty="0" err="1"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iap_range</a:t>
                      </a:r>
                      <a:endParaRPr lang="zh-CN" altLang="en-US" sz="1900" dirty="0"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900" dirty="0"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拆分</a:t>
                      </a: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900" dirty="0"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('$0.99', '$49.99')</a:t>
                      </a:r>
                      <a:endParaRPr lang="zh-CN" altLang="en-US" sz="1900" dirty="0"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900" dirty="0"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iap_min</a:t>
                      </a:r>
                      <a:r>
                        <a:rPr lang="zh-CN" altLang="en-US" sz="1900" dirty="0"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：</a:t>
                      </a:r>
                      <a:r>
                        <a:rPr lang="en-US" altLang="zh-CN" sz="1900" dirty="0"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0.99</a:t>
                      </a:r>
                    </a:p>
                    <a:p>
                      <a:pPr algn="ctr"/>
                      <a:r>
                        <a:rPr lang="en-US" altLang="zh-CN" sz="1900" dirty="0"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iap_max</a:t>
                      </a:r>
                      <a:r>
                        <a:rPr lang="zh-CN" altLang="en-US" sz="1900" dirty="0"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：</a:t>
                      </a:r>
                      <a:r>
                        <a:rPr lang="en-US" altLang="zh-CN" sz="1900" dirty="0"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49.99</a:t>
                      </a:r>
                      <a:endParaRPr lang="zh-CN" altLang="en-US" sz="1900" dirty="0"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900" dirty="0"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updated</a:t>
                      </a:r>
                      <a:endParaRPr lang="zh-CN" altLang="en-US" sz="1900" dirty="0"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900" dirty="0"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变为天数</a:t>
                      </a: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900" dirty="0"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October 28, 2019</a:t>
                      </a:r>
                      <a:endParaRPr lang="zh-CN" altLang="en-US" sz="1900" dirty="0"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900" dirty="0"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-11</a:t>
                      </a:r>
                      <a:endParaRPr lang="zh-CN" altLang="en-US" sz="1900" dirty="0"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900" dirty="0"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required android version</a:t>
                      </a:r>
                      <a:endParaRPr lang="zh-CN" altLang="en-US" sz="1900" dirty="0"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900" dirty="0"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提取主要信息</a:t>
                      </a: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900" dirty="0"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4.4 and up</a:t>
                      </a:r>
                      <a:endParaRPr lang="zh-CN" altLang="en-US" sz="1900" dirty="0"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900" dirty="0"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4.4</a:t>
                      </a:r>
                      <a:endParaRPr lang="zh-CN" altLang="en-US" sz="1900" dirty="0"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900" dirty="0"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size</a:t>
                      </a:r>
                      <a:endParaRPr lang="zh-CN" altLang="en-US" sz="1900" dirty="0"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900" dirty="0"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统一并去掉单位</a:t>
                      </a: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900" dirty="0"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66M</a:t>
                      </a:r>
                      <a:endParaRPr lang="zh-CN" altLang="en-US" sz="1900" dirty="0"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900" dirty="0"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66</a:t>
                      </a:r>
                      <a:endParaRPr lang="zh-CN" altLang="en-US" sz="1900" dirty="0"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1189831844"/>
      </p:ext>
    </p:extLst>
  </p:cSld>
  <p:clrMapOvr>
    <a:masterClrMapping/>
  </p:clrMapOvr>
  <p:transition spd="slow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/>
      <p:bldP spid="27" grpId="0"/>
      <p:bldP spid="80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" val="Tru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" val="Tru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" val="Tru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" val="Tru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" val="Tru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" val="Tru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" val="Tru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" val="Tru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" val="Tru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" val="Tru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" val="Tru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" val="Tru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" val="Tru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" val="Tru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" val="Tru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" val="Tru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" val="Tru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" val="Tru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" val="Tru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" val="Tru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" val="Tru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" val="Tru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" val="Tru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" val="True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" val="True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" val="True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" val="True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" val="True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" val="True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" val="Tru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" val="Tru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" val="Tru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" val="Tru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" val="Tru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" val="Tru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" val="True"/>
</p:tagLst>
</file>

<file path=ppt/theme/theme1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797</TotalTime>
  <Words>2733</Words>
  <Application>Microsoft Office PowerPoint</Application>
  <PresentationFormat>宽屏</PresentationFormat>
  <Paragraphs>558</Paragraphs>
  <Slides>37</Slides>
  <Notes>37</Notes>
  <HiddenSlides>0</HiddenSlides>
  <MMClips>1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37</vt:i4>
      </vt:variant>
    </vt:vector>
  </HeadingPairs>
  <TitlesOfParts>
    <vt:vector size="47" baseType="lpstr">
      <vt:lpstr>Kozuka Gothic Pro R</vt:lpstr>
      <vt:lpstr>等线</vt:lpstr>
      <vt:lpstr>黑体</vt:lpstr>
      <vt:lpstr>宋体</vt:lpstr>
      <vt:lpstr>微软雅黑</vt:lpstr>
      <vt:lpstr>Arial</vt:lpstr>
      <vt:lpstr>Calibri</vt:lpstr>
      <vt:lpstr>Cambria Math</vt:lpstr>
      <vt:lpstr>Times New Roman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 an</dc:creator>
  <cp:lastModifiedBy>刘 东航</cp:lastModifiedBy>
  <cp:revision>125</cp:revision>
  <dcterms:created xsi:type="dcterms:W3CDTF">2019-12-13T15:24:42Z</dcterms:created>
  <dcterms:modified xsi:type="dcterms:W3CDTF">2019-12-18T11:42:45Z</dcterms:modified>
</cp:coreProperties>
</file>